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7" r:id="rId2"/>
    <p:sldId id="352" r:id="rId3"/>
    <p:sldId id="353" r:id="rId4"/>
    <p:sldId id="354" r:id="rId5"/>
    <p:sldId id="355" r:id="rId6"/>
    <p:sldId id="356" r:id="rId7"/>
    <p:sldId id="357" r:id="rId8"/>
    <p:sldId id="358" r:id="rId9"/>
    <p:sldId id="360" r:id="rId10"/>
    <p:sldId id="362" r:id="rId11"/>
    <p:sldId id="361" r:id="rId12"/>
    <p:sldId id="363" r:id="rId13"/>
    <p:sldId id="364" r:id="rId14"/>
    <p:sldId id="370" r:id="rId15"/>
    <p:sldId id="366" r:id="rId16"/>
    <p:sldId id="371" r:id="rId17"/>
    <p:sldId id="365" r:id="rId18"/>
    <p:sldId id="372" r:id="rId19"/>
    <p:sldId id="367" r:id="rId20"/>
    <p:sldId id="368" r:id="rId21"/>
    <p:sldId id="369" r:id="rId22"/>
    <p:sldId id="266" r:id="rId23"/>
  </p:sldIdLst>
  <p:sldSz cx="12192000" cy="6858000"/>
  <p:notesSz cx="6797675" cy="9926638"/>
  <p:defaultTextStyle>
    <a:defPPr>
      <a:defRPr lang="it-IT"/>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franco Stanizzi" initials="GS" lastIdx="3" clrIdx="0">
    <p:extLst>
      <p:ext uri="{19B8F6BF-5375-455C-9EA6-DF929625EA0E}">
        <p15:presenceInfo xmlns:p15="http://schemas.microsoft.com/office/powerpoint/2012/main" xmlns="" userId="b8d8d9fcc3c1eb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snapToGrid="0" snapToObjects="1">
      <p:cViewPr varScale="1">
        <p:scale>
          <a:sx n="110" d="100"/>
          <a:sy n="110" d="100"/>
        </p:scale>
        <p:origin x="-552" y="-90"/>
      </p:cViewPr>
      <p:guideLst>
        <p:guide orient="horz" pos="2160"/>
        <p:guide pos="3840"/>
      </p:guideLst>
    </p:cSldViewPr>
  </p:slideViewPr>
  <p:outlineViewPr>
    <p:cViewPr>
      <p:scale>
        <a:sx n="33" d="100"/>
        <a:sy n="33" d="100"/>
      </p:scale>
      <p:origin x="0" y="1432"/>
    </p:cViewPr>
  </p:outlineViewPr>
  <p:notesTextViewPr>
    <p:cViewPr>
      <p:scale>
        <a:sx n="1" d="1"/>
        <a:sy n="1" d="1"/>
      </p:scale>
      <p:origin x="0" y="0"/>
    </p:cViewPr>
  </p:notesTextViewPr>
  <p:sorterViewPr>
    <p:cViewPr>
      <p:scale>
        <a:sx n="100" d="100"/>
        <a:sy n="100" d="100"/>
      </p:scale>
      <p:origin x="0" y="-49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1D9F370F-4FD1-499A-A40B-B0F0662582D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it-IT"/>
          </a:p>
        </p:txBody>
      </p:sp>
      <p:sp>
        <p:nvSpPr>
          <p:cNvPr id="3" name="Segnaposto data 2">
            <a:extLst>
              <a:ext uri="{FF2B5EF4-FFF2-40B4-BE49-F238E27FC236}">
                <a16:creationId xmlns:a16="http://schemas.microsoft.com/office/drawing/2014/main" xmlns="" id="{7794EE6B-1FAA-4CD9-A8A0-F9913E53D283}"/>
              </a:ext>
            </a:extLst>
          </p:cNvPr>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F80D43EF-88D9-4C00-A8B2-F2D717A60842}" type="datetimeFigureOut">
              <a:rPr lang="it-IT" altLang="it-IT"/>
              <a:pPr>
                <a:defRPr/>
              </a:pPr>
              <a:t>22/02/2023</a:t>
            </a:fld>
            <a:endParaRPr lang="it-IT" altLang="it-IT"/>
          </a:p>
        </p:txBody>
      </p:sp>
      <p:sp>
        <p:nvSpPr>
          <p:cNvPr id="4" name="Segnaposto piè di pagina 3">
            <a:extLst>
              <a:ext uri="{FF2B5EF4-FFF2-40B4-BE49-F238E27FC236}">
                <a16:creationId xmlns:a16="http://schemas.microsoft.com/office/drawing/2014/main" xmlns="" id="{8EAFCDFE-F25E-484A-A701-62A8E685FE1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r>
              <a:rPr lang="it-IT"/>
              <a:t>Formazione Progetto ECo dipendenti pubblici 5-6 dicembre 2018</a:t>
            </a:r>
          </a:p>
        </p:txBody>
      </p:sp>
      <p:sp>
        <p:nvSpPr>
          <p:cNvPr id="5" name="Segnaposto numero diapositiva 4">
            <a:extLst>
              <a:ext uri="{FF2B5EF4-FFF2-40B4-BE49-F238E27FC236}">
                <a16:creationId xmlns:a16="http://schemas.microsoft.com/office/drawing/2014/main" xmlns="" id="{C46AE3DC-C3E1-4D59-9F06-7B14D7342F62}"/>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BCFB42C-EA36-4C29-A399-789074DB0AE0}" type="slidenum">
              <a:rPr lang="it-IT" altLang="it-IT"/>
              <a:pPr/>
              <a:t>‹N›</a:t>
            </a:fld>
            <a:endParaRPr lang="it-IT" altLang="it-IT"/>
          </a:p>
        </p:txBody>
      </p:sp>
    </p:spTree>
    <p:extLst>
      <p:ext uri="{BB962C8B-B14F-4D97-AF65-F5344CB8AC3E}">
        <p14:creationId xmlns:p14="http://schemas.microsoft.com/office/powerpoint/2010/main" xmlns="" val="42717534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xmlns="" id="{57327FF1-A722-4353-97CE-A16A9C03F314}"/>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it-IT"/>
          </a:p>
        </p:txBody>
      </p:sp>
      <p:sp>
        <p:nvSpPr>
          <p:cNvPr id="3" name="Segnaposto data 2">
            <a:extLst>
              <a:ext uri="{FF2B5EF4-FFF2-40B4-BE49-F238E27FC236}">
                <a16:creationId xmlns:a16="http://schemas.microsoft.com/office/drawing/2014/main" xmlns="" id="{6CBF6C52-588E-47E5-A757-EB77A0BD976A}"/>
              </a:ext>
            </a:extLst>
          </p:cNvPr>
          <p:cNvSpPr>
            <a:spLocks noGrp="1"/>
          </p:cNvSpPr>
          <p:nvPr>
            <p:ph type="dt" idx="1"/>
          </p:nvPr>
        </p:nvSpPr>
        <p:spPr>
          <a:xfrm>
            <a:off x="3849688" y="0"/>
            <a:ext cx="2946400" cy="498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6D2EA2A1-EF66-4F8D-96D5-F09C8CD9FEA5}" type="datetimeFigureOut">
              <a:rPr lang="it-IT" altLang="it-IT"/>
              <a:pPr>
                <a:defRPr/>
              </a:pPr>
              <a:t>22/02/2023</a:t>
            </a:fld>
            <a:endParaRPr lang="it-IT" altLang="it-IT"/>
          </a:p>
        </p:txBody>
      </p:sp>
      <p:sp>
        <p:nvSpPr>
          <p:cNvPr id="4" name="Segnaposto immagine diapositiva 3">
            <a:extLst>
              <a:ext uri="{FF2B5EF4-FFF2-40B4-BE49-F238E27FC236}">
                <a16:creationId xmlns:a16="http://schemas.microsoft.com/office/drawing/2014/main" xmlns="" id="{4DD58FDD-EC96-4374-84E8-E40A5CDECC80}"/>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a:extLst>
              <a:ext uri="{FF2B5EF4-FFF2-40B4-BE49-F238E27FC236}">
                <a16:creationId xmlns:a16="http://schemas.microsoft.com/office/drawing/2014/main" xmlns="" id="{43EA6FBF-BC21-492B-BFD3-4AD9BD70B0EA}"/>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noProof="0"/>
              <a:t>Modifica gli stili del testo dello schema
Secondo livello
Terzo livello
Quarto livello
Quinto livello</a:t>
            </a:r>
          </a:p>
        </p:txBody>
      </p:sp>
      <p:sp>
        <p:nvSpPr>
          <p:cNvPr id="6" name="Segnaposto piè di pagina 5">
            <a:extLst>
              <a:ext uri="{FF2B5EF4-FFF2-40B4-BE49-F238E27FC236}">
                <a16:creationId xmlns:a16="http://schemas.microsoft.com/office/drawing/2014/main" xmlns="" id="{32B65798-4DDB-4C50-A873-BA098AE8A63B}"/>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r>
              <a:rPr lang="it-IT"/>
              <a:t>Formazione Progetto ECo dipendenti pubblici 5-6 dicembre 2018</a:t>
            </a:r>
            <a:endParaRPr lang="it-IT" dirty="0"/>
          </a:p>
        </p:txBody>
      </p:sp>
      <p:sp>
        <p:nvSpPr>
          <p:cNvPr id="7" name="Segnaposto numero diapositiva 6">
            <a:extLst>
              <a:ext uri="{FF2B5EF4-FFF2-40B4-BE49-F238E27FC236}">
                <a16:creationId xmlns:a16="http://schemas.microsoft.com/office/drawing/2014/main" xmlns="" id="{D3671E6D-60AF-42EE-A2FD-67F8B328590F}"/>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962D0A0-4469-4459-9796-CC552136892A}" type="slidenum">
              <a:rPr lang="it-IT" altLang="it-IT"/>
              <a:pPr/>
              <a:t>‹N›</a:t>
            </a:fld>
            <a:endParaRPr lang="it-IT" altLang="it-IT"/>
          </a:p>
        </p:txBody>
      </p:sp>
    </p:spTree>
    <p:extLst>
      <p:ext uri="{BB962C8B-B14F-4D97-AF65-F5344CB8AC3E}">
        <p14:creationId xmlns:p14="http://schemas.microsoft.com/office/powerpoint/2010/main" xmlns="" val="190606164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a:extLst>
              <a:ext uri="{FF2B5EF4-FFF2-40B4-BE49-F238E27FC236}">
                <a16:creationId xmlns:a16="http://schemas.microsoft.com/office/drawing/2014/main" xmlns="" id="{073597CD-6EEF-4400-A6AE-3737F6EBFA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Segnaposto note 2">
            <a:extLst>
              <a:ext uri="{FF2B5EF4-FFF2-40B4-BE49-F238E27FC236}">
                <a16:creationId xmlns:a16="http://schemas.microsoft.com/office/drawing/2014/main" xmlns="" id="{4735B50A-69F8-410C-9AA9-C9C396775FB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4340" name="Segnaposto numero diapositiva 3">
            <a:extLst>
              <a:ext uri="{FF2B5EF4-FFF2-40B4-BE49-F238E27FC236}">
                <a16:creationId xmlns:a16="http://schemas.microsoft.com/office/drawing/2014/main" xmlns="" id="{BBCFDEA2-C036-4102-AFCD-3D79A15D7D5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3548234-C30B-4088-9BF3-4881312E9D73}" type="slidenum">
              <a:rPr lang="it-IT" altLang="it-IT"/>
              <a:pPr>
                <a:spcBef>
                  <a:spcPct val="0"/>
                </a:spcBef>
              </a:pPr>
              <a:t>1</a:t>
            </a:fld>
            <a:endParaRPr lang="it-IT" altLang="it-IT"/>
          </a:p>
        </p:txBody>
      </p:sp>
      <p:sp>
        <p:nvSpPr>
          <p:cNvPr id="14341" name="Segnaposto piè di pagina 4">
            <a:extLst>
              <a:ext uri="{FF2B5EF4-FFF2-40B4-BE49-F238E27FC236}">
                <a16:creationId xmlns:a16="http://schemas.microsoft.com/office/drawing/2014/main" xmlns="" id="{A139A96D-96DA-447B-BB26-56923E1973FC}"/>
              </a:ext>
            </a:extLst>
          </p:cNvPr>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pPr>
            <a:r>
              <a:rPr lang="it-IT" altLang="it-IT"/>
              <a:t>Formazione Progetto ECo dipendenti pubblici 5-6 dicembre 2018</a:t>
            </a:r>
          </a:p>
        </p:txBody>
      </p:sp>
    </p:spTree>
    <p:extLst>
      <p:ext uri="{BB962C8B-B14F-4D97-AF65-F5344CB8AC3E}">
        <p14:creationId xmlns:p14="http://schemas.microsoft.com/office/powerpoint/2010/main" xmlns="" val="364335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a:extLst>
              <a:ext uri="{FF2B5EF4-FFF2-40B4-BE49-F238E27FC236}">
                <a16:creationId xmlns:a16="http://schemas.microsoft.com/office/drawing/2014/main" xmlns="" id="{344AEF01-579D-47F5-B8F4-F2DFA5B986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7587" name="Segnaposto note 2">
            <a:extLst>
              <a:ext uri="{FF2B5EF4-FFF2-40B4-BE49-F238E27FC236}">
                <a16:creationId xmlns:a16="http://schemas.microsoft.com/office/drawing/2014/main" xmlns="" id="{709A65DB-F147-443E-AEB3-814704DB17A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67588" name="Segnaposto numero diapositiva 3">
            <a:extLst>
              <a:ext uri="{FF2B5EF4-FFF2-40B4-BE49-F238E27FC236}">
                <a16:creationId xmlns:a16="http://schemas.microsoft.com/office/drawing/2014/main" xmlns="" id="{44349813-00D8-4993-B65F-1A9FCBA1869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23CAF7A-48B9-4924-B2E0-CCE649B2ADE1}" type="slidenum">
              <a:rPr lang="it-IT" altLang="it-IT">
                <a:solidFill>
                  <a:srgbClr val="000000"/>
                </a:solidFill>
              </a:rPr>
              <a:pPr>
                <a:spcBef>
                  <a:spcPct val="0"/>
                </a:spcBef>
              </a:pPr>
              <a:t>22</a:t>
            </a:fld>
            <a:endParaRPr lang="it-IT" altLang="it-IT">
              <a:solidFill>
                <a:srgbClr val="000000"/>
              </a:solidFill>
            </a:endParaRPr>
          </a:p>
        </p:txBody>
      </p:sp>
      <p:sp>
        <p:nvSpPr>
          <p:cNvPr id="67589" name="Segnaposto piè di pagina 4">
            <a:extLst>
              <a:ext uri="{FF2B5EF4-FFF2-40B4-BE49-F238E27FC236}">
                <a16:creationId xmlns:a16="http://schemas.microsoft.com/office/drawing/2014/main" xmlns="" id="{DB8A15F0-EC3C-4985-8F88-0288C6FF1815}"/>
              </a:ext>
            </a:extLst>
          </p:cNvPr>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pPr>
            <a:r>
              <a:rPr lang="it-IT" altLang="it-IT"/>
              <a:t>Formazione Progetto ECo dipendenti pubblici 5-6 dicembre 2018</a:t>
            </a:r>
          </a:p>
        </p:txBody>
      </p:sp>
    </p:spTree>
    <p:extLst>
      <p:ext uri="{BB962C8B-B14F-4D97-AF65-F5344CB8AC3E}">
        <p14:creationId xmlns:p14="http://schemas.microsoft.com/office/powerpoint/2010/main" xmlns="" val="3661406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4" name="Immagine 6">
            <a:extLst>
              <a:ext uri="{FF2B5EF4-FFF2-40B4-BE49-F238E27FC236}">
                <a16:creationId xmlns:a16="http://schemas.microsoft.com/office/drawing/2014/main" xmlns="" id="{F6CC98D0-0E47-4920-B570-CEB050F24207}"/>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588" y="-12700"/>
            <a:ext cx="12180888"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magine 7">
            <a:extLst>
              <a:ext uri="{FF2B5EF4-FFF2-40B4-BE49-F238E27FC236}">
                <a16:creationId xmlns:a16="http://schemas.microsoft.com/office/drawing/2014/main" xmlns="" id="{6FFC9BBD-CD4A-4342-ABEC-261AC046A57E}"/>
              </a:ext>
            </a:extLst>
          </p:cNvPr>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95263" y="207963"/>
            <a:ext cx="882650" cy="125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Segnaposto testo 2"/>
          <p:cNvSpPr>
            <a:spLocks noGrp="1"/>
          </p:cNvSpPr>
          <p:nvPr>
            <p:ph type="body" idx="13"/>
          </p:nvPr>
        </p:nvSpPr>
        <p:spPr>
          <a:xfrm>
            <a:off x="838200" y="2223128"/>
            <a:ext cx="10515600" cy="4101472"/>
          </a:xfrm>
        </p:spPr>
        <p:txBody>
          <a:bodyPr/>
          <a:lstStyle>
            <a:lvl1pPr marL="0" indent="0">
              <a:lnSpc>
                <a:spcPct val="100000"/>
              </a:lnSpc>
              <a:spcBef>
                <a:spcPts val="0"/>
              </a:spcBef>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24" name="Titolo 1"/>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
        <p:nvSpPr>
          <p:cNvPr id="6" name="Segnaposto data 4">
            <a:extLst>
              <a:ext uri="{FF2B5EF4-FFF2-40B4-BE49-F238E27FC236}">
                <a16:creationId xmlns:a16="http://schemas.microsoft.com/office/drawing/2014/main" xmlns="" id="{B466E443-89EB-45F5-A3AD-2EB363F71460}"/>
              </a:ext>
            </a:extLst>
          </p:cNvPr>
          <p:cNvSpPr>
            <a:spLocks noGrp="1"/>
          </p:cNvSpPr>
          <p:nvPr>
            <p:ph type="dt" sz="half" idx="14"/>
          </p:nvPr>
        </p:nvSpPr>
        <p:spPr>
          <a:xfrm>
            <a:off x="838200" y="6554788"/>
            <a:ext cx="2743200" cy="365125"/>
          </a:xfrm>
        </p:spPr>
        <p:txBody>
          <a:bodyPr/>
          <a:lstStyle>
            <a:lvl1pPr>
              <a:defRPr smtClean="0">
                <a:solidFill>
                  <a:schemeClr val="bg1"/>
                </a:solidFill>
              </a:defRPr>
            </a:lvl1pPr>
          </a:lstStyle>
          <a:p>
            <a:pPr>
              <a:defRPr/>
            </a:pPr>
            <a:fld id="{A907C641-723D-47B5-A3B8-206BC6311EB4}" type="datetime1">
              <a:rPr lang="it-IT" altLang="it-IT" smtClean="0"/>
              <a:pPr>
                <a:defRPr/>
              </a:pPr>
              <a:t>22/02/2023</a:t>
            </a:fld>
            <a:endParaRPr lang="it-IT" altLang="it-IT"/>
          </a:p>
        </p:txBody>
      </p:sp>
      <p:sp>
        <p:nvSpPr>
          <p:cNvPr id="7" name="Segnaposto piè di pagina 5">
            <a:extLst>
              <a:ext uri="{FF2B5EF4-FFF2-40B4-BE49-F238E27FC236}">
                <a16:creationId xmlns:a16="http://schemas.microsoft.com/office/drawing/2014/main" xmlns="" id="{6C6DCBDE-1430-43BB-9B1E-93F7A15ABA84}"/>
              </a:ext>
            </a:extLst>
          </p:cNvPr>
          <p:cNvSpPr>
            <a:spLocks noGrp="1"/>
          </p:cNvSpPr>
          <p:nvPr>
            <p:ph type="ftr" sz="quarter" idx="15"/>
          </p:nvPr>
        </p:nvSpPr>
        <p:spPr>
          <a:xfrm>
            <a:off x="4038600" y="6554788"/>
            <a:ext cx="4114800" cy="365125"/>
          </a:xfrm>
        </p:spPr>
        <p:txBody>
          <a:bodyPr/>
          <a:lstStyle>
            <a:lvl1pPr>
              <a:defRPr>
                <a:solidFill>
                  <a:schemeClr val="bg1"/>
                </a:solidFill>
              </a:defRPr>
            </a:lvl1pPr>
          </a:lstStyle>
          <a:p>
            <a:pPr>
              <a:defRPr/>
            </a:pPr>
            <a:r>
              <a:rPr lang="it-IT"/>
              <a:t>Formazione Direzione Regionale Campania – Dr. Gianfranco Stanizzi - Dr.ssa Valeria Cirillo</a:t>
            </a:r>
            <a:endParaRPr lang="it-IT" dirty="0"/>
          </a:p>
        </p:txBody>
      </p:sp>
      <p:sp>
        <p:nvSpPr>
          <p:cNvPr id="8" name="Segnaposto numero diapositiva 6">
            <a:extLst>
              <a:ext uri="{FF2B5EF4-FFF2-40B4-BE49-F238E27FC236}">
                <a16:creationId xmlns:a16="http://schemas.microsoft.com/office/drawing/2014/main" xmlns="" id="{A484C689-9709-40BF-8CC3-0AD3757D289F}"/>
              </a:ext>
            </a:extLst>
          </p:cNvPr>
          <p:cNvSpPr>
            <a:spLocks noGrp="1"/>
          </p:cNvSpPr>
          <p:nvPr>
            <p:ph type="sldNum" sz="quarter" idx="16"/>
          </p:nvPr>
        </p:nvSpPr>
        <p:spPr>
          <a:xfrm>
            <a:off x="8610600" y="6554788"/>
            <a:ext cx="2743200" cy="365125"/>
          </a:xfrm>
        </p:spPr>
        <p:txBody>
          <a:bodyPr/>
          <a:lstStyle>
            <a:lvl1pPr>
              <a:defRPr>
                <a:solidFill>
                  <a:schemeClr val="bg1"/>
                </a:solidFill>
              </a:defRPr>
            </a:lvl1pPr>
          </a:lstStyle>
          <a:p>
            <a:fld id="{A57DA6E0-7DC7-47D7-87FD-50DF03D00600}" type="slidenum">
              <a:rPr lang="it-IT" altLang="it-IT"/>
              <a:pPr/>
              <a:t>‹N›</a:t>
            </a:fld>
            <a:endParaRPr lang="it-IT" altLang="it-IT"/>
          </a:p>
        </p:txBody>
      </p:sp>
    </p:spTree>
    <p:extLst>
      <p:ext uri="{BB962C8B-B14F-4D97-AF65-F5344CB8AC3E}">
        <p14:creationId xmlns:p14="http://schemas.microsoft.com/office/powerpoint/2010/main" xmlns="" val="58173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pic>
        <p:nvPicPr>
          <p:cNvPr id="5" name="Immagine 6">
            <a:extLst>
              <a:ext uri="{FF2B5EF4-FFF2-40B4-BE49-F238E27FC236}">
                <a16:creationId xmlns:a16="http://schemas.microsoft.com/office/drawing/2014/main" xmlns="" id="{7536C97F-485B-467A-8D35-A8B58AD44C7B}"/>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588" y="-12700"/>
            <a:ext cx="12180888"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magine 7">
            <a:extLst>
              <a:ext uri="{FF2B5EF4-FFF2-40B4-BE49-F238E27FC236}">
                <a16:creationId xmlns:a16="http://schemas.microsoft.com/office/drawing/2014/main" xmlns="" id="{78B46CD3-EFED-4B9A-B063-7146595D5156}"/>
              </a:ext>
            </a:extLst>
          </p:cNvPr>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95263" y="207963"/>
            <a:ext cx="882650" cy="125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egnaposto immagine 2"/>
          <p:cNvSpPr>
            <a:spLocks noGrp="1"/>
          </p:cNvSpPr>
          <p:nvPr>
            <p:ph type="pic" idx="1"/>
          </p:nvPr>
        </p:nvSpPr>
        <p:spPr>
          <a:xfrm>
            <a:off x="5183188" y="2057400"/>
            <a:ext cx="6172200" cy="38036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dirty="0"/>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12" name="Titolo 1"/>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
        <p:nvSpPr>
          <p:cNvPr id="7" name="Segnaposto data 4">
            <a:extLst>
              <a:ext uri="{FF2B5EF4-FFF2-40B4-BE49-F238E27FC236}">
                <a16:creationId xmlns:a16="http://schemas.microsoft.com/office/drawing/2014/main" xmlns="" id="{1211A436-7A36-448A-A898-C5432456CDC9}"/>
              </a:ext>
            </a:extLst>
          </p:cNvPr>
          <p:cNvSpPr>
            <a:spLocks noGrp="1"/>
          </p:cNvSpPr>
          <p:nvPr>
            <p:ph type="dt" sz="half" idx="10"/>
          </p:nvPr>
        </p:nvSpPr>
        <p:spPr>
          <a:xfrm>
            <a:off x="838200" y="6554788"/>
            <a:ext cx="2743200" cy="365125"/>
          </a:xfrm>
        </p:spPr>
        <p:txBody>
          <a:bodyPr/>
          <a:lstStyle>
            <a:lvl1pPr>
              <a:defRPr smtClean="0">
                <a:solidFill>
                  <a:schemeClr val="bg1"/>
                </a:solidFill>
              </a:defRPr>
            </a:lvl1pPr>
          </a:lstStyle>
          <a:p>
            <a:pPr>
              <a:defRPr/>
            </a:pPr>
            <a:fld id="{D7CDD907-22E8-4A00-A7ED-AAF2DA726911}" type="datetime1">
              <a:rPr lang="it-IT" altLang="it-IT" smtClean="0"/>
              <a:pPr>
                <a:defRPr/>
              </a:pPr>
              <a:t>22/02/2023</a:t>
            </a:fld>
            <a:endParaRPr lang="it-IT" altLang="it-IT"/>
          </a:p>
        </p:txBody>
      </p:sp>
      <p:sp>
        <p:nvSpPr>
          <p:cNvPr id="8" name="Segnaposto piè di pagina 5">
            <a:extLst>
              <a:ext uri="{FF2B5EF4-FFF2-40B4-BE49-F238E27FC236}">
                <a16:creationId xmlns:a16="http://schemas.microsoft.com/office/drawing/2014/main" xmlns="" id="{CE3CDBF6-BB0A-4195-96B7-980B5A5CFE7D}"/>
              </a:ext>
            </a:extLst>
          </p:cNvPr>
          <p:cNvSpPr>
            <a:spLocks noGrp="1"/>
          </p:cNvSpPr>
          <p:nvPr>
            <p:ph type="ftr" sz="quarter" idx="11"/>
          </p:nvPr>
        </p:nvSpPr>
        <p:spPr>
          <a:xfrm>
            <a:off x="4038600" y="6554788"/>
            <a:ext cx="4114800" cy="365125"/>
          </a:xfrm>
        </p:spPr>
        <p:txBody>
          <a:bodyPr/>
          <a:lstStyle>
            <a:lvl1pPr>
              <a:defRPr>
                <a:solidFill>
                  <a:schemeClr val="bg1"/>
                </a:solidFill>
              </a:defRPr>
            </a:lvl1pPr>
          </a:lstStyle>
          <a:p>
            <a:pPr>
              <a:defRPr/>
            </a:pPr>
            <a:r>
              <a:rPr lang="it-IT"/>
              <a:t>Formazione Direzione Regionale Campania – Dr. Gianfranco Stanizzi - Dr.ssa Valeria Cirillo</a:t>
            </a:r>
            <a:endParaRPr lang="it-IT" dirty="0"/>
          </a:p>
        </p:txBody>
      </p:sp>
      <p:sp>
        <p:nvSpPr>
          <p:cNvPr id="9" name="Segnaposto numero diapositiva 6">
            <a:extLst>
              <a:ext uri="{FF2B5EF4-FFF2-40B4-BE49-F238E27FC236}">
                <a16:creationId xmlns:a16="http://schemas.microsoft.com/office/drawing/2014/main" xmlns="" id="{FBA07F9A-C17F-46E6-969C-2EBF3E961633}"/>
              </a:ext>
            </a:extLst>
          </p:cNvPr>
          <p:cNvSpPr>
            <a:spLocks noGrp="1"/>
          </p:cNvSpPr>
          <p:nvPr>
            <p:ph type="sldNum" sz="quarter" idx="12"/>
          </p:nvPr>
        </p:nvSpPr>
        <p:spPr>
          <a:xfrm>
            <a:off x="8610600" y="6554788"/>
            <a:ext cx="2743200" cy="365125"/>
          </a:xfrm>
        </p:spPr>
        <p:txBody>
          <a:bodyPr/>
          <a:lstStyle>
            <a:lvl1pPr>
              <a:defRPr>
                <a:solidFill>
                  <a:schemeClr val="bg1"/>
                </a:solidFill>
              </a:defRPr>
            </a:lvl1pPr>
          </a:lstStyle>
          <a:p>
            <a:fld id="{F2E031C2-F376-476B-8894-38EE3B15EF6A}" type="slidenum">
              <a:rPr lang="it-IT" altLang="it-IT"/>
              <a:pPr/>
              <a:t>‹N›</a:t>
            </a:fld>
            <a:endParaRPr lang="it-IT" altLang="it-IT"/>
          </a:p>
        </p:txBody>
      </p:sp>
    </p:spTree>
    <p:extLst>
      <p:ext uri="{BB962C8B-B14F-4D97-AF65-F5344CB8AC3E}">
        <p14:creationId xmlns:p14="http://schemas.microsoft.com/office/powerpoint/2010/main" xmlns="" val="106321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p:txBody>
      </p:sp>
      <p:sp>
        <p:nvSpPr>
          <p:cNvPr id="4" name="Segnaposto data 3">
            <a:extLst>
              <a:ext uri="{FF2B5EF4-FFF2-40B4-BE49-F238E27FC236}">
                <a16:creationId xmlns:a16="http://schemas.microsoft.com/office/drawing/2014/main" xmlns="" id="{CC08343D-559A-46A6-B464-21E0BA2E0824}"/>
              </a:ext>
            </a:extLst>
          </p:cNvPr>
          <p:cNvSpPr>
            <a:spLocks noGrp="1"/>
          </p:cNvSpPr>
          <p:nvPr>
            <p:ph type="dt" sz="half" idx="10"/>
          </p:nvPr>
        </p:nvSpPr>
        <p:spPr/>
        <p:txBody>
          <a:bodyPr/>
          <a:lstStyle>
            <a:lvl1pPr>
              <a:defRPr/>
            </a:lvl1pPr>
          </a:lstStyle>
          <a:p>
            <a:pPr>
              <a:defRPr/>
            </a:pPr>
            <a:fld id="{6D607CD6-CC28-4608-A276-78BFF9BB7507}" type="datetime1">
              <a:rPr lang="it-IT" altLang="it-IT" smtClean="0"/>
              <a:pPr>
                <a:defRPr/>
              </a:pPr>
              <a:t>22/02/2023</a:t>
            </a:fld>
            <a:endParaRPr lang="it-IT" altLang="it-IT"/>
          </a:p>
        </p:txBody>
      </p:sp>
      <p:sp>
        <p:nvSpPr>
          <p:cNvPr id="5" name="Segnaposto piè di pagina 4">
            <a:extLst>
              <a:ext uri="{FF2B5EF4-FFF2-40B4-BE49-F238E27FC236}">
                <a16:creationId xmlns:a16="http://schemas.microsoft.com/office/drawing/2014/main" xmlns="" id="{8DD32C9A-E577-4EDF-A0E6-91CD0C6078B1}"/>
              </a:ext>
            </a:extLst>
          </p:cNvPr>
          <p:cNvSpPr>
            <a:spLocks noGrp="1"/>
          </p:cNvSpPr>
          <p:nvPr>
            <p:ph type="ftr" sz="quarter" idx="11"/>
          </p:nvPr>
        </p:nvSpPr>
        <p:spPr/>
        <p:txBody>
          <a:bodyPr/>
          <a:lstStyle>
            <a:lvl1pPr>
              <a:defRPr/>
            </a:lvl1pPr>
          </a:lstStyle>
          <a:p>
            <a:pPr>
              <a:defRPr/>
            </a:pPr>
            <a:r>
              <a:rPr lang="it-IT"/>
              <a:t>Formazione Direzione Regionale Campania – Dr. Gianfranco Stanizzi - Dr.ssa Valeria Cirillo</a:t>
            </a:r>
            <a:endParaRPr lang="it-IT" dirty="0"/>
          </a:p>
        </p:txBody>
      </p:sp>
      <p:sp>
        <p:nvSpPr>
          <p:cNvPr id="6" name="Segnaposto numero diapositiva 5">
            <a:extLst>
              <a:ext uri="{FF2B5EF4-FFF2-40B4-BE49-F238E27FC236}">
                <a16:creationId xmlns:a16="http://schemas.microsoft.com/office/drawing/2014/main" xmlns="" id="{22730061-DB7B-44CC-909F-607E32B2651C}"/>
              </a:ext>
            </a:extLst>
          </p:cNvPr>
          <p:cNvSpPr>
            <a:spLocks noGrp="1"/>
          </p:cNvSpPr>
          <p:nvPr>
            <p:ph type="sldNum" sz="quarter" idx="12"/>
          </p:nvPr>
        </p:nvSpPr>
        <p:spPr/>
        <p:txBody>
          <a:bodyPr/>
          <a:lstStyle>
            <a:lvl1pPr>
              <a:defRPr/>
            </a:lvl1pPr>
          </a:lstStyle>
          <a:p>
            <a:fld id="{A8C8C6B5-A695-4EB6-BB4A-EC8E73A9E674}" type="slidenum">
              <a:rPr lang="it-IT" altLang="it-IT"/>
              <a:pPr/>
              <a:t>‹N›</a:t>
            </a:fld>
            <a:endParaRPr lang="it-IT" altLang="it-IT"/>
          </a:p>
        </p:txBody>
      </p:sp>
    </p:spTree>
    <p:extLst>
      <p:ext uri="{BB962C8B-B14F-4D97-AF65-F5344CB8AC3E}">
        <p14:creationId xmlns:p14="http://schemas.microsoft.com/office/powerpoint/2010/main" xmlns="" val="347279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p:txBody>
      </p:sp>
      <p:sp>
        <p:nvSpPr>
          <p:cNvPr id="4" name="Segnaposto data 3">
            <a:extLst>
              <a:ext uri="{FF2B5EF4-FFF2-40B4-BE49-F238E27FC236}">
                <a16:creationId xmlns:a16="http://schemas.microsoft.com/office/drawing/2014/main" xmlns="" id="{289601C2-DBB1-4350-BA14-B7ECE86C8191}"/>
              </a:ext>
            </a:extLst>
          </p:cNvPr>
          <p:cNvSpPr>
            <a:spLocks noGrp="1"/>
          </p:cNvSpPr>
          <p:nvPr>
            <p:ph type="dt" sz="half" idx="10"/>
          </p:nvPr>
        </p:nvSpPr>
        <p:spPr/>
        <p:txBody>
          <a:bodyPr/>
          <a:lstStyle>
            <a:lvl1pPr>
              <a:defRPr/>
            </a:lvl1pPr>
          </a:lstStyle>
          <a:p>
            <a:pPr>
              <a:defRPr/>
            </a:pPr>
            <a:fld id="{50A9A3B2-52E2-4882-B39A-6B94B0F8D504}" type="datetime1">
              <a:rPr lang="it-IT" altLang="it-IT" smtClean="0"/>
              <a:pPr>
                <a:defRPr/>
              </a:pPr>
              <a:t>22/02/2023</a:t>
            </a:fld>
            <a:endParaRPr lang="it-IT" altLang="it-IT"/>
          </a:p>
        </p:txBody>
      </p:sp>
      <p:sp>
        <p:nvSpPr>
          <p:cNvPr id="5" name="Segnaposto piè di pagina 4">
            <a:extLst>
              <a:ext uri="{FF2B5EF4-FFF2-40B4-BE49-F238E27FC236}">
                <a16:creationId xmlns:a16="http://schemas.microsoft.com/office/drawing/2014/main" xmlns="" id="{EE06112E-A2EE-4BE0-8850-EE0FE8EF4494}"/>
              </a:ext>
            </a:extLst>
          </p:cNvPr>
          <p:cNvSpPr>
            <a:spLocks noGrp="1"/>
          </p:cNvSpPr>
          <p:nvPr>
            <p:ph type="ftr" sz="quarter" idx="11"/>
          </p:nvPr>
        </p:nvSpPr>
        <p:spPr/>
        <p:txBody>
          <a:bodyPr/>
          <a:lstStyle>
            <a:lvl1pPr>
              <a:defRPr/>
            </a:lvl1pPr>
          </a:lstStyle>
          <a:p>
            <a:pPr>
              <a:defRPr/>
            </a:pPr>
            <a:r>
              <a:rPr lang="it-IT"/>
              <a:t>Formazione Direzione Regionale Campania – Dr. Gianfranco Stanizzi - Dr.ssa Valeria Cirillo</a:t>
            </a:r>
            <a:endParaRPr lang="it-IT" dirty="0"/>
          </a:p>
        </p:txBody>
      </p:sp>
      <p:sp>
        <p:nvSpPr>
          <p:cNvPr id="6" name="Segnaposto numero diapositiva 5">
            <a:extLst>
              <a:ext uri="{FF2B5EF4-FFF2-40B4-BE49-F238E27FC236}">
                <a16:creationId xmlns:a16="http://schemas.microsoft.com/office/drawing/2014/main" xmlns="" id="{DF39F755-6C0B-4919-9ACA-1B809BD233E9}"/>
              </a:ext>
            </a:extLst>
          </p:cNvPr>
          <p:cNvSpPr>
            <a:spLocks noGrp="1"/>
          </p:cNvSpPr>
          <p:nvPr>
            <p:ph type="sldNum" sz="quarter" idx="12"/>
          </p:nvPr>
        </p:nvSpPr>
        <p:spPr/>
        <p:txBody>
          <a:bodyPr/>
          <a:lstStyle>
            <a:lvl1pPr>
              <a:defRPr/>
            </a:lvl1pPr>
          </a:lstStyle>
          <a:p>
            <a:fld id="{E4B0B095-6E70-4F1E-B812-135D76CB12D2}" type="slidenum">
              <a:rPr lang="it-IT" altLang="it-IT"/>
              <a:pPr/>
              <a:t>‹N›</a:t>
            </a:fld>
            <a:endParaRPr lang="it-IT" altLang="it-IT"/>
          </a:p>
        </p:txBody>
      </p:sp>
    </p:spTree>
    <p:extLst>
      <p:ext uri="{BB962C8B-B14F-4D97-AF65-F5344CB8AC3E}">
        <p14:creationId xmlns:p14="http://schemas.microsoft.com/office/powerpoint/2010/main" xmlns="" val="155408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3" name="Immagine 6">
            <a:extLst>
              <a:ext uri="{FF2B5EF4-FFF2-40B4-BE49-F238E27FC236}">
                <a16:creationId xmlns:a16="http://schemas.microsoft.com/office/drawing/2014/main" xmlns="" id="{E058776A-ABA6-48BE-B50D-75C8353A9CB0}"/>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588" y="-12700"/>
            <a:ext cx="12180888"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Immagine 7">
            <a:extLst>
              <a:ext uri="{FF2B5EF4-FFF2-40B4-BE49-F238E27FC236}">
                <a16:creationId xmlns:a16="http://schemas.microsoft.com/office/drawing/2014/main" xmlns="" id="{33FDD867-1B85-4932-82E9-3EA8EE643212}"/>
              </a:ext>
            </a:extLst>
          </p:cNvPr>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95263" y="207963"/>
            <a:ext cx="882650" cy="125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itolo 1"/>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
        <p:nvSpPr>
          <p:cNvPr id="5" name="Segnaposto data 4">
            <a:extLst>
              <a:ext uri="{FF2B5EF4-FFF2-40B4-BE49-F238E27FC236}">
                <a16:creationId xmlns:a16="http://schemas.microsoft.com/office/drawing/2014/main" xmlns="" id="{5689B425-DFF8-4313-8E48-CBB70E8A6664}"/>
              </a:ext>
            </a:extLst>
          </p:cNvPr>
          <p:cNvSpPr>
            <a:spLocks noGrp="1"/>
          </p:cNvSpPr>
          <p:nvPr>
            <p:ph type="dt" sz="half" idx="10"/>
          </p:nvPr>
        </p:nvSpPr>
        <p:spPr>
          <a:xfrm>
            <a:off x="838200" y="6554788"/>
            <a:ext cx="2743200" cy="365125"/>
          </a:xfrm>
        </p:spPr>
        <p:txBody>
          <a:bodyPr/>
          <a:lstStyle>
            <a:lvl1pPr>
              <a:defRPr smtClean="0">
                <a:solidFill>
                  <a:schemeClr val="bg1"/>
                </a:solidFill>
              </a:defRPr>
            </a:lvl1pPr>
          </a:lstStyle>
          <a:p>
            <a:pPr>
              <a:defRPr/>
            </a:pPr>
            <a:fld id="{E5C7842A-6218-4A55-9412-6604C3EF56A2}" type="datetime1">
              <a:rPr lang="it-IT" altLang="it-IT" smtClean="0"/>
              <a:pPr>
                <a:defRPr/>
              </a:pPr>
              <a:t>22/02/2023</a:t>
            </a:fld>
            <a:endParaRPr lang="it-IT" altLang="it-IT"/>
          </a:p>
        </p:txBody>
      </p:sp>
      <p:sp>
        <p:nvSpPr>
          <p:cNvPr id="6" name="Segnaposto piè di pagina 5">
            <a:extLst>
              <a:ext uri="{FF2B5EF4-FFF2-40B4-BE49-F238E27FC236}">
                <a16:creationId xmlns:a16="http://schemas.microsoft.com/office/drawing/2014/main" xmlns="" id="{67D0A004-D902-4BFE-9B6C-96C8228314A4}"/>
              </a:ext>
            </a:extLst>
          </p:cNvPr>
          <p:cNvSpPr>
            <a:spLocks noGrp="1"/>
          </p:cNvSpPr>
          <p:nvPr>
            <p:ph type="ftr" sz="quarter" idx="11"/>
          </p:nvPr>
        </p:nvSpPr>
        <p:spPr>
          <a:xfrm>
            <a:off x="4038600" y="6554788"/>
            <a:ext cx="4114800" cy="365125"/>
          </a:xfrm>
        </p:spPr>
        <p:txBody>
          <a:bodyPr/>
          <a:lstStyle>
            <a:lvl1pPr>
              <a:defRPr>
                <a:solidFill>
                  <a:schemeClr val="bg1"/>
                </a:solidFill>
              </a:defRPr>
            </a:lvl1pPr>
          </a:lstStyle>
          <a:p>
            <a:pPr>
              <a:defRPr/>
            </a:pPr>
            <a:r>
              <a:rPr lang="it-IT"/>
              <a:t>Formazione Direzione Regionale Campania – Dr. Gianfranco Stanizzi - Dr.ssa Valeria Cirillo</a:t>
            </a:r>
            <a:endParaRPr lang="it-IT" dirty="0"/>
          </a:p>
        </p:txBody>
      </p:sp>
      <p:sp>
        <p:nvSpPr>
          <p:cNvPr id="7" name="Segnaposto numero diapositiva 6">
            <a:extLst>
              <a:ext uri="{FF2B5EF4-FFF2-40B4-BE49-F238E27FC236}">
                <a16:creationId xmlns:a16="http://schemas.microsoft.com/office/drawing/2014/main" xmlns="" id="{28CC8F4E-2DBD-406E-87C7-4CBE15D5F3F9}"/>
              </a:ext>
            </a:extLst>
          </p:cNvPr>
          <p:cNvSpPr>
            <a:spLocks noGrp="1"/>
          </p:cNvSpPr>
          <p:nvPr>
            <p:ph type="sldNum" sz="quarter" idx="12"/>
          </p:nvPr>
        </p:nvSpPr>
        <p:spPr>
          <a:xfrm>
            <a:off x="8610600" y="6554788"/>
            <a:ext cx="2743200" cy="365125"/>
          </a:xfrm>
        </p:spPr>
        <p:txBody>
          <a:bodyPr/>
          <a:lstStyle>
            <a:lvl1pPr>
              <a:defRPr>
                <a:solidFill>
                  <a:schemeClr val="bg1"/>
                </a:solidFill>
              </a:defRPr>
            </a:lvl1pPr>
          </a:lstStyle>
          <a:p>
            <a:fld id="{3242ED8E-5567-4531-B908-DE556F5AC59C}" type="slidenum">
              <a:rPr lang="it-IT" altLang="it-IT"/>
              <a:pPr/>
              <a:t>‹N›</a:t>
            </a:fld>
            <a:endParaRPr lang="it-IT" altLang="it-IT"/>
          </a:p>
        </p:txBody>
      </p:sp>
    </p:spTree>
    <p:extLst>
      <p:ext uri="{BB962C8B-B14F-4D97-AF65-F5344CB8AC3E}">
        <p14:creationId xmlns:p14="http://schemas.microsoft.com/office/powerpoint/2010/main" xmlns="" val="283424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4" name="Immagine 6">
            <a:extLst>
              <a:ext uri="{FF2B5EF4-FFF2-40B4-BE49-F238E27FC236}">
                <a16:creationId xmlns:a16="http://schemas.microsoft.com/office/drawing/2014/main" xmlns="" id="{42A92B86-8C18-4792-BEF5-468302F2B526}"/>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588" y="-12700"/>
            <a:ext cx="12180888"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Immagine 7">
            <a:extLst>
              <a:ext uri="{FF2B5EF4-FFF2-40B4-BE49-F238E27FC236}">
                <a16:creationId xmlns:a16="http://schemas.microsoft.com/office/drawing/2014/main" xmlns="" id="{1EB7DE9D-7729-4D0E-8A23-017051191222}"/>
              </a:ext>
            </a:extLst>
          </p:cNvPr>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95263" y="207963"/>
            <a:ext cx="882650" cy="125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egnaposto contenuto 2"/>
          <p:cNvSpPr>
            <a:spLocks noGrp="1"/>
          </p:cNvSpPr>
          <p:nvPr>
            <p:ph idx="1"/>
          </p:nvPr>
        </p:nvSpPr>
        <p:spPr>
          <a:xfrm>
            <a:off x="838200" y="1981199"/>
            <a:ext cx="10515600" cy="4195763"/>
          </a:xfrm>
        </p:spPr>
        <p:txBody>
          <a:bodyPr/>
          <a:lstStyle/>
          <a:p>
            <a:pPr lvl="0"/>
            <a:r>
              <a:rPr lang="it-IT"/>
              <a:t>Fare clic per modificare stili del testo dello schema</a:t>
            </a:r>
          </a:p>
        </p:txBody>
      </p:sp>
      <p:sp>
        <p:nvSpPr>
          <p:cNvPr id="10" name="Titolo 1"/>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
        <p:nvSpPr>
          <p:cNvPr id="6" name="Segnaposto data 3">
            <a:extLst>
              <a:ext uri="{FF2B5EF4-FFF2-40B4-BE49-F238E27FC236}">
                <a16:creationId xmlns:a16="http://schemas.microsoft.com/office/drawing/2014/main" xmlns="" id="{E888FF91-BE72-413A-A2E7-C89536587BC8}"/>
              </a:ext>
            </a:extLst>
          </p:cNvPr>
          <p:cNvSpPr>
            <a:spLocks noGrp="1"/>
          </p:cNvSpPr>
          <p:nvPr>
            <p:ph type="dt" sz="half" idx="10"/>
          </p:nvPr>
        </p:nvSpPr>
        <p:spPr>
          <a:xfrm>
            <a:off x="838200" y="6554788"/>
            <a:ext cx="2743200" cy="365125"/>
          </a:xfrm>
        </p:spPr>
        <p:txBody>
          <a:bodyPr/>
          <a:lstStyle>
            <a:lvl1pPr>
              <a:defRPr smtClean="0">
                <a:solidFill>
                  <a:schemeClr val="bg1"/>
                </a:solidFill>
              </a:defRPr>
            </a:lvl1pPr>
          </a:lstStyle>
          <a:p>
            <a:pPr>
              <a:defRPr/>
            </a:pPr>
            <a:fld id="{353C3C43-3098-438B-A2AB-262D1EC62335}" type="datetime1">
              <a:rPr lang="it-IT" altLang="it-IT" smtClean="0"/>
              <a:pPr>
                <a:defRPr/>
              </a:pPr>
              <a:t>22/02/2023</a:t>
            </a:fld>
            <a:endParaRPr lang="it-IT" altLang="it-IT"/>
          </a:p>
        </p:txBody>
      </p:sp>
      <p:sp>
        <p:nvSpPr>
          <p:cNvPr id="7" name="Segnaposto piè di pagina 4">
            <a:extLst>
              <a:ext uri="{FF2B5EF4-FFF2-40B4-BE49-F238E27FC236}">
                <a16:creationId xmlns:a16="http://schemas.microsoft.com/office/drawing/2014/main" xmlns="" id="{1A6CEC8C-2342-4DAD-8065-9E441248AE94}"/>
              </a:ext>
            </a:extLst>
          </p:cNvPr>
          <p:cNvSpPr>
            <a:spLocks noGrp="1"/>
          </p:cNvSpPr>
          <p:nvPr>
            <p:ph type="ftr" sz="quarter" idx="11"/>
          </p:nvPr>
        </p:nvSpPr>
        <p:spPr>
          <a:xfrm>
            <a:off x="4038600" y="6554788"/>
            <a:ext cx="4114800" cy="365125"/>
          </a:xfrm>
        </p:spPr>
        <p:txBody>
          <a:bodyPr/>
          <a:lstStyle>
            <a:lvl1pPr>
              <a:defRPr>
                <a:solidFill>
                  <a:schemeClr val="bg1"/>
                </a:solidFill>
              </a:defRPr>
            </a:lvl1pPr>
          </a:lstStyle>
          <a:p>
            <a:pPr>
              <a:defRPr/>
            </a:pPr>
            <a:r>
              <a:rPr lang="it-IT"/>
              <a:t>Formazione Direzione Regionale Campania – Dr. Gianfranco Stanizzi - Dr.ssa Valeria Cirillo</a:t>
            </a:r>
            <a:endParaRPr lang="it-IT" dirty="0"/>
          </a:p>
        </p:txBody>
      </p:sp>
      <p:sp>
        <p:nvSpPr>
          <p:cNvPr id="8" name="Segnaposto numero diapositiva 5">
            <a:extLst>
              <a:ext uri="{FF2B5EF4-FFF2-40B4-BE49-F238E27FC236}">
                <a16:creationId xmlns:a16="http://schemas.microsoft.com/office/drawing/2014/main" xmlns="" id="{632E2A08-AB0F-4F2B-A320-B5B769F3F828}"/>
              </a:ext>
            </a:extLst>
          </p:cNvPr>
          <p:cNvSpPr>
            <a:spLocks noGrp="1"/>
          </p:cNvSpPr>
          <p:nvPr>
            <p:ph type="sldNum" sz="quarter" idx="12"/>
          </p:nvPr>
        </p:nvSpPr>
        <p:spPr>
          <a:xfrm>
            <a:off x="8610600" y="6554788"/>
            <a:ext cx="2743200" cy="365125"/>
          </a:xfrm>
        </p:spPr>
        <p:txBody>
          <a:bodyPr/>
          <a:lstStyle>
            <a:lvl1pPr>
              <a:defRPr>
                <a:solidFill>
                  <a:schemeClr val="bg1"/>
                </a:solidFill>
              </a:defRPr>
            </a:lvl1pPr>
          </a:lstStyle>
          <a:p>
            <a:fld id="{92DDACE7-1C9C-417E-B84D-347DE9603294}" type="slidenum">
              <a:rPr lang="it-IT" altLang="it-IT"/>
              <a:pPr/>
              <a:t>‹N›</a:t>
            </a:fld>
            <a:endParaRPr lang="it-IT" altLang="it-IT"/>
          </a:p>
        </p:txBody>
      </p:sp>
    </p:spTree>
    <p:extLst>
      <p:ext uri="{BB962C8B-B14F-4D97-AF65-F5344CB8AC3E}">
        <p14:creationId xmlns:p14="http://schemas.microsoft.com/office/powerpoint/2010/main" xmlns="" val="288915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3" name="Immagine 6">
            <a:extLst>
              <a:ext uri="{FF2B5EF4-FFF2-40B4-BE49-F238E27FC236}">
                <a16:creationId xmlns:a16="http://schemas.microsoft.com/office/drawing/2014/main" xmlns="" id="{6F3E5A9F-32C7-49E5-A8DB-DE18DEDF615B}"/>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588" y="-12700"/>
            <a:ext cx="12180888"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Immagine 7">
            <a:extLst>
              <a:ext uri="{FF2B5EF4-FFF2-40B4-BE49-F238E27FC236}">
                <a16:creationId xmlns:a16="http://schemas.microsoft.com/office/drawing/2014/main" xmlns="" id="{CE7A328D-191F-4253-87C0-434420A0FD0E}"/>
              </a:ext>
            </a:extLst>
          </p:cNvPr>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95263" y="207963"/>
            <a:ext cx="882650" cy="125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itolo 1"/>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
        <p:nvSpPr>
          <p:cNvPr id="5" name="Segnaposto data 4">
            <a:extLst>
              <a:ext uri="{FF2B5EF4-FFF2-40B4-BE49-F238E27FC236}">
                <a16:creationId xmlns:a16="http://schemas.microsoft.com/office/drawing/2014/main" xmlns="" id="{D87B8CF3-AD97-4A3E-8845-C66D2FA0BF2E}"/>
              </a:ext>
            </a:extLst>
          </p:cNvPr>
          <p:cNvSpPr>
            <a:spLocks noGrp="1"/>
          </p:cNvSpPr>
          <p:nvPr>
            <p:ph type="dt" sz="half" idx="10"/>
          </p:nvPr>
        </p:nvSpPr>
        <p:spPr>
          <a:xfrm>
            <a:off x="838200" y="6554788"/>
            <a:ext cx="2743200" cy="365125"/>
          </a:xfrm>
        </p:spPr>
        <p:txBody>
          <a:bodyPr/>
          <a:lstStyle>
            <a:lvl1pPr>
              <a:defRPr smtClean="0">
                <a:solidFill>
                  <a:schemeClr val="bg1"/>
                </a:solidFill>
              </a:defRPr>
            </a:lvl1pPr>
          </a:lstStyle>
          <a:p>
            <a:pPr>
              <a:defRPr/>
            </a:pPr>
            <a:fld id="{436C89E4-DBC8-4C57-9F9B-13B22F81A6B2}" type="datetime1">
              <a:rPr lang="it-IT" altLang="it-IT" smtClean="0"/>
              <a:pPr>
                <a:defRPr/>
              </a:pPr>
              <a:t>22/02/2023</a:t>
            </a:fld>
            <a:endParaRPr lang="it-IT" altLang="it-IT"/>
          </a:p>
        </p:txBody>
      </p:sp>
      <p:sp>
        <p:nvSpPr>
          <p:cNvPr id="6" name="Segnaposto piè di pagina 5">
            <a:extLst>
              <a:ext uri="{FF2B5EF4-FFF2-40B4-BE49-F238E27FC236}">
                <a16:creationId xmlns:a16="http://schemas.microsoft.com/office/drawing/2014/main" xmlns="" id="{B1A8F6CC-0129-4A39-8025-BA1DDFD3EC13}"/>
              </a:ext>
            </a:extLst>
          </p:cNvPr>
          <p:cNvSpPr>
            <a:spLocks noGrp="1"/>
          </p:cNvSpPr>
          <p:nvPr>
            <p:ph type="ftr" sz="quarter" idx="11"/>
          </p:nvPr>
        </p:nvSpPr>
        <p:spPr>
          <a:xfrm>
            <a:off x="4038600" y="6554788"/>
            <a:ext cx="4114800" cy="365125"/>
          </a:xfrm>
        </p:spPr>
        <p:txBody>
          <a:bodyPr/>
          <a:lstStyle>
            <a:lvl1pPr>
              <a:defRPr>
                <a:solidFill>
                  <a:schemeClr val="bg1"/>
                </a:solidFill>
              </a:defRPr>
            </a:lvl1pPr>
          </a:lstStyle>
          <a:p>
            <a:pPr>
              <a:defRPr/>
            </a:pPr>
            <a:r>
              <a:rPr lang="it-IT"/>
              <a:t>Formazione Direzione Regionale Campania – Dr. Gianfranco Stanizzi - Dr.ssa Valeria Cirillo</a:t>
            </a:r>
            <a:endParaRPr lang="it-IT" dirty="0"/>
          </a:p>
        </p:txBody>
      </p:sp>
      <p:sp>
        <p:nvSpPr>
          <p:cNvPr id="7" name="Segnaposto numero diapositiva 6">
            <a:extLst>
              <a:ext uri="{FF2B5EF4-FFF2-40B4-BE49-F238E27FC236}">
                <a16:creationId xmlns:a16="http://schemas.microsoft.com/office/drawing/2014/main" xmlns="" id="{A8D9BD63-A5CD-4039-91B6-AB3BEF0E5B27}"/>
              </a:ext>
            </a:extLst>
          </p:cNvPr>
          <p:cNvSpPr>
            <a:spLocks noGrp="1"/>
          </p:cNvSpPr>
          <p:nvPr>
            <p:ph type="sldNum" sz="quarter" idx="12"/>
          </p:nvPr>
        </p:nvSpPr>
        <p:spPr>
          <a:xfrm>
            <a:off x="8610600" y="6554788"/>
            <a:ext cx="2743200" cy="365125"/>
          </a:xfrm>
        </p:spPr>
        <p:txBody>
          <a:bodyPr/>
          <a:lstStyle>
            <a:lvl1pPr>
              <a:defRPr>
                <a:solidFill>
                  <a:schemeClr val="bg1"/>
                </a:solidFill>
              </a:defRPr>
            </a:lvl1pPr>
          </a:lstStyle>
          <a:p>
            <a:fld id="{77BD65F9-C1AB-45F3-9889-56BBCD0A6E2E}" type="slidenum">
              <a:rPr lang="it-IT" altLang="it-IT"/>
              <a:pPr/>
              <a:t>‹N›</a:t>
            </a:fld>
            <a:endParaRPr lang="it-IT" altLang="it-IT"/>
          </a:p>
        </p:txBody>
      </p:sp>
    </p:spTree>
    <p:extLst>
      <p:ext uri="{BB962C8B-B14F-4D97-AF65-F5344CB8AC3E}">
        <p14:creationId xmlns:p14="http://schemas.microsoft.com/office/powerpoint/2010/main" xmlns="" val="271642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pic>
        <p:nvPicPr>
          <p:cNvPr id="5" name="Immagine 6">
            <a:extLst>
              <a:ext uri="{FF2B5EF4-FFF2-40B4-BE49-F238E27FC236}">
                <a16:creationId xmlns:a16="http://schemas.microsoft.com/office/drawing/2014/main" xmlns="" id="{3C4828BE-EFD1-403D-9052-6C889290B2CE}"/>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588" y="-12700"/>
            <a:ext cx="12180888"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magine 7">
            <a:extLst>
              <a:ext uri="{FF2B5EF4-FFF2-40B4-BE49-F238E27FC236}">
                <a16:creationId xmlns:a16="http://schemas.microsoft.com/office/drawing/2014/main" xmlns="" id="{2D3F6AA3-D76F-4C19-BB98-290C1C117713}"/>
              </a:ext>
            </a:extLst>
          </p:cNvPr>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95263" y="207963"/>
            <a:ext cx="882650" cy="125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p:txBody>
      </p:sp>
      <p:sp>
        <p:nvSpPr>
          <p:cNvPr id="14" name="Titolo 1"/>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
        <p:nvSpPr>
          <p:cNvPr id="7" name="Segnaposto data 4">
            <a:extLst>
              <a:ext uri="{FF2B5EF4-FFF2-40B4-BE49-F238E27FC236}">
                <a16:creationId xmlns:a16="http://schemas.microsoft.com/office/drawing/2014/main" xmlns="" id="{CEE2E823-2CC3-42A4-AF9B-6C001BEBB824}"/>
              </a:ext>
            </a:extLst>
          </p:cNvPr>
          <p:cNvSpPr>
            <a:spLocks noGrp="1"/>
          </p:cNvSpPr>
          <p:nvPr>
            <p:ph type="dt" sz="half" idx="10"/>
          </p:nvPr>
        </p:nvSpPr>
        <p:spPr>
          <a:xfrm>
            <a:off x="838200" y="6554788"/>
            <a:ext cx="2743200" cy="365125"/>
          </a:xfrm>
        </p:spPr>
        <p:txBody>
          <a:bodyPr/>
          <a:lstStyle>
            <a:lvl1pPr>
              <a:defRPr smtClean="0">
                <a:solidFill>
                  <a:schemeClr val="bg1"/>
                </a:solidFill>
              </a:defRPr>
            </a:lvl1pPr>
          </a:lstStyle>
          <a:p>
            <a:pPr>
              <a:defRPr/>
            </a:pPr>
            <a:fld id="{4FD69C85-91EC-40DC-B4E6-160BEE8F45E4}" type="datetime1">
              <a:rPr lang="it-IT" altLang="it-IT" smtClean="0"/>
              <a:pPr>
                <a:defRPr/>
              </a:pPr>
              <a:t>22/02/2023</a:t>
            </a:fld>
            <a:endParaRPr lang="it-IT" altLang="it-IT"/>
          </a:p>
        </p:txBody>
      </p:sp>
      <p:sp>
        <p:nvSpPr>
          <p:cNvPr id="8" name="Segnaposto piè di pagina 5">
            <a:extLst>
              <a:ext uri="{FF2B5EF4-FFF2-40B4-BE49-F238E27FC236}">
                <a16:creationId xmlns:a16="http://schemas.microsoft.com/office/drawing/2014/main" xmlns="" id="{1DE2ACFC-4061-4D7B-8962-5948B4E4EE72}"/>
              </a:ext>
            </a:extLst>
          </p:cNvPr>
          <p:cNvSpPr>
            <a:spLocks noGrp="1"/>
          </p:cNvSpPr>
          <p:nvPr>
            <p:ph type="ftr" sz="quarter" idx="11"/>
          </p:nvPr>
        </p:nvSpPr>
        <p:spPr>
          <a:xfrm>
            <a:off x="4038600" y="6554788"/>
            <a:ext cx="4114800" cy="365125"/>
          </a:xfrm>
        </p:spPr>
        <p:txBody>
          <a:bodyPr/>
          <a:lstStyle>
            <a:lvl1pPr>
              <a:defRPr>
                <a:solidFill>
                  <a:schemeClr val="bg1"/>
                </a:solidFill>
              </a:defRPr>
            </a:lvl1pPr>
          </a:lstStyle>
          <a:p>
            <a:pPr>
              <a:defRPr/>
            </a:pPr>
            <a:r>
              <a:rPr lang="it-IT"/>
              <a:t>Formazione Direzione Regionale Campania – Dr. Gianfranco Stanizzi - Dr.ssa Valeria Cirillo</a:t>
            </a:r>
            <a:endParaRPr lang="it-IT" dirty="0"/>
          </a:p>
        </p:txBody>
      </p:sp>
      <p:sp>
        <p:nvSpPr>
          <p:cNvPr id="9" name="Segnaposto numero diapositiva 6">
            <a:extLst>
              <a:ext uri="{FF2B5EF4-FFF2-40B4-BE49-F238E27FC236}">
                <a16:creationId xmlns:a16="http://schemas.microsoft.com/office/drawing/2014/main" xmlns="" id="{C13E81C6-52CB-44DC-AE61-787D079A25D4}"/>
              </a:ext>
            </a:extLst>
          </p:cNvPr>
          <p:cNvSpPr>
            <a:spLocks noGrp="1"/>
          </p:cNvSpPr>
          <p:nvPr>
            <p:ph type="sldNum" sz="quarter" idx="12"/>
          </p:nvPr>
        </p:nvSpPr>
        <p:spPr>
          <a:xfrm>
            <a:off x="8610600" y="6554788"/>
            <a:ext cx="2743200" cy="365125"/>
          </a:xfrm>
        </p:spPr>
        <p:txBody>
          <a:bodyPr/>
          <a:lstStyle>
            <a:lvl1pPr>
              <a:defRPr>
                <a:solidFill>
                  <a:schemeClr val="bg1"/>
                </a:solidFill>
              </a:defRPr>
            </a:lvl1pPr>
          </a:lstStyle>
          <a:p>
            <a:fld id="{9C843406-AC98-47CE-A424-6E19DFC9CF2D}" type="slidenum">
              <a:rPr lang="it-IT" altLang="it-IT"/>
              <a:pPr/>
              <a:t>‹N›</a:t>
            </a:fld>
            <a:endParaRPr lang="it-IT" altLang="it-IT"/>
          </a:p>
        </p:txBody>
      </p:sp>
    </p:spTree>
    <p:extLst>
      <p:ext uri="{BB962C8B-B14F-4D97-AF65-F5344CB8AC3E}">
        <p14:creationId xmlns:p14="http://schemas.microsoft.com/office/powerpoint/2010/main" xmlns="" val="99500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p:txBody>
      </p:sp>
      <p:sp>
        <p:nvSpPr>
          <p:cNvPr id="5" name="Segnaposto data 3">
            <a:extLst>
              <a:ext uri="{FF2B5EF4-FFF2-40B4-BE49-F238E27FC236}">
                <a16:creationId xmlns:a16="http://schemas.microsoft.com/office/drawing/2014/main" xmlns="" id="{52B3138F-C1CD-47D8-A9EE-39FF709A18B2}"/>
              </a:ext>
            </a:extLst>
          </p:cNvPr>
          <p:cNvSpPr>
            <a:spLocks noGrp="1"/>
          </p:cNvSpPr>
          <p:nvPr>
            <p:ph type="dt" sz="half" idx="10"/>
          </p:nvPr>
        </p:nvSpPr>
        <p:spPr/>
        <p:txBody>
          <a:bodyPr/>
          <a:lstStyle>
            <a:lvl1pPr>
              <a:defRPr/>
            </a:lvl1pPr>
          </a:lstStyle>
          <a:p>
            <a:pPr>
              <a:defRPr/>
            </a:pPr>
            <a:fld id="{9DF60730-7BB6-42DE-82C7-2B416390F1C2}" type="datetime1">
              <a:rPr lang="it-IT" altLang="it-IT" smtClean="0"/>
              <a:pPr>
                <a:defRPr/>
              </a:pPr>
              <a:t>22/02/2023</a:t>
            </a:fld>
            <a:endParaRPr lang="it-IT" altLang="it-IT"/>
          </a:p>
        </p:txBody>
      </p:sp>
      <p:sp>
        <p:nvSpPr>
          <p:cNvPr id="7" name="Segnaposto piè di pagina 4">
            <a:extLst>
              <a:ext uri="{FF2B5EF4-FFF2-40B4-BE49-F238E27FC236}">
                <a16:creationId xmlns:a16="http://schemas.microsoft.com/office/drawing/2014/main" xmlns="" id="{23F99DF2-63A9-4D8C-B8F1-D979B15F4DE3}"/>
              </a:ext>
            </a:extLst>
          </p:cNvPr>
          <p:cNvSpPr>
            <a:spLocks noGrp="1"/>
          </p:cNvSpPr>
          <p:nvPr>
            <p:ph type="ftr" sz="quarter" idx="11"/>
          </p:nvPr>
        </p:nvSpPr>
        <p:spPr/>
        <p:txBody>
          <a:bodyPr/>
          <a:lstStyle>
            <a:lvl1pPr>
              <a:defRPr/>
            </a:lvl1pPr>
          </a:lstStyle>
          <a:p>
            <a:pPr>
              <a:defRPr/>
            </a:pPr>
            <a:r>
              <a:rPr lang="it-IT"/>
              <a:t>Formazione Direzione Regionale Campania – Dr. Gianfranco Stanizzi - Dr.ssa Valeria Cirillo</a:t>
            </a:r>
            <a:endParaRPr lang="it-IT" dirty="0"/>
          </a:p>
        </p:txBody>
      </p:sp>
      <p:sp>
        <p:nvSpPr>
          <p:cNvPr id="8" name="Segnaposto numero diapositiva 5">
            <a:extLst>
              <a:ext uri="{FF2B5EF4-FFF2-40B4-BE49-F238E27FC236}">
                <a16:creationId xmlns:a16="http://schemas.microsoft.com/office/drawing/2014/main" xmlns="" id="{97DAEC16-0A4F-4F42-810E-F4B08CEBBA12}"/>
              </a:ext>
            </a:extLst>
          </p:cNvPr>
          <p:cNvSpPr>
            <a:spLocks noGrp="1"/>
          </p:cNvSpPr>
          <p:nvPr>
            <p:ph type="sldNum" sz="quarter" idx="12"/>
          </p:nvPr>
        </p:nvSpPr>
        <p:spPr/>
        <p:txBody>
          <a:bodyPr/>
          <a:lstStyle>
            <a:lvl1pPr>
              <a:defRPr/>
            </a:lvl1pPr>
          </a:lstStyle>
          <a:p>
            <a:fld id="{5A123E46-088C-4C10-975F-7EBFF6C4C8FC}" type="slidenum">
              <a:rPr lang="it-IT" altLang="it-IT"/>
              <a:pPr/>
              <a:t>‹N›</a:t>
            </a:fld>
            <a:endParaRPr lang="it-IT" altLang="it-IT"/>
          </a:p>
        </p:txBody>
      </p:sp>
    </p:spTree>
    <p:extLst>
      <p:ext uri="{BB962C8B-B14F-4D97-AF65-F5344CB8AC3E}">
        <p14:creationId xmlns:p14="http://schemas.microsoft.com/office/powerpoint/2010/main" xmlns="" val="388042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3" name="Immagine 6">
            <a:extLst>
              <a:ext uri="{FF2B5EF4-FFF2-40B4-BE49-F238E27FC236}">
                <a16:creationId xmlns:a16="http://schemas.microsoft.com/office/drawing/2014/main" xmlns="" id="{EBD85DDF-6CA6-43EF-9F8F-A86FC632DF4B}"/>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6350"/>
            <a:ext cx="12371388" cy="697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Immagine 7">
            <a:extLst>
              <a:ext uri="{FF2B5EF4-FFF2-40B4-BE49-F238E27FC236}">
                <a16:creationId xmlns:a16="http://schemas.microsoft.com/office/drawing/2014/main" xmlns="" id="{1CC45282-B19B-41E1-937B-814CB35C1C97}"/>
              </a:ext>
            </a:extLst>
          </p:cNvPr>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441950" y="635000"/>
            <a:ext cx="1293813" cy="183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olo 1"/>
          <p:cNvSpPr>
            <a:spLocks noGrp="1"/>
          </p:cNvSpPr>
          <p:nvPr>
            <p:ph type="title"/>
          </p:nvPr>
        </p:nvSpPr>
        <p:spPr>
          <a:xfrm>
            <a:off x="2552700" y="3299618"/>
            <a:ext cx="7086600" cy="1325563"/>
          </a:xfrm>
          <a:ln>
            <a:solidFill>
              <a:schemeClr val="bg1"/>
            </a:solidFill>
          </a:ln>
        </p:spPr>
        <p:txBody>
          <a:bodyPr/>
          <a:lstStyle>
            <a:lvl1pPr algn="ctr">
              <a:defRPr b="0">
                <a:solidFill>
                  <a:schemeClr val="bg1"/>
                </a:solidFill>
                <a:latin typeface="+mn-lt"/>
              </a:defRPr>
            </a:lvl1pPr>
          </a:lstStyle>
          <a:p>
            <a:r>
              <a:rPr lang="it-IT"/>
              <a:t>Fare clic per modificare lo stile del titolo</a:t>
            </a:r>
            <a:endParaRPr lang="it-IT" dirty="0"/>
          </a:p>
        </p:txBody>
      </p:sp>
      <p:sp>
        <p:nvSpPr>
          <p:cNvPr id="5" name="Segnaposto data 2">
            <a:extLst>
              <a:ext uri="{FF2B5EF4-FFF2-40B4-BE49-F238E27FC236}">
                <a16:creationId xmlns:a16="http://schemas.microsoft.com/office/drawing/2014/main" xmlns="" id="{B93170D3-5FF1-497F-966D-8FDAE9A91DC2}"/>
              </a:ext>
            </a:extLst>
          </p:cNvPr>
          <p:cNvSpPr>
            <a:spLocks noGrp="1"/>
          </p:cNvSpPr>
          <p:nvPr>
            <p:ph type="dt" sz="half" idx="10"/>
          </p:nvPr>
        </p:nvSpPr>
        <p:spPr/>
        <p:txBody>
          <a:bodyPr/>
          <a:lstStyle>
            <a:lvl1pPr>
              <a:defRPr smtClean="0">
                <a:solidFill>
                  <a:schemeClr val="bg1"/>
                </a:solidFill>
              </a:defRPr>
            </a:lvl1pPr>
          </a:lstStyle>
          <a:p>
            <a:pPr>
              <a:defRPr/>
            </a:pPr>
            <a:fld id="{1BC0FD31-0609-4063-9D37-68EBDB27C03F}" type="datetime1">
              <a:rPr lang="it-IT" altLang="it-IT" smtClean="0"/>
              <a:pPr>
                <a:defRPr/>
              </a:pPr>
              <a:t>22/02/2023</a:t>
            </a:fld>
            <a:endParaRPr lang="it-IT" altLang="it-IT"/>
          </a:p>
        </p:txBody>
      </p:sp>
      <p:sp>
        <p:nvSpPr>
          <p:cNvPr id="6" name="Segnaposto piè di pagina 3">
            <a:extLst>
              <a:ext uri="{FF2B5EF4-FFF2-40B4-BE49-F238E27FC236}">
                <a16:creationId xmlns:a16="http://schemas.microsoft.com/office/drawing/2014/main" xmlns="" id="{40112345-01D3-42B3-84CA-AD454BDA046B}"/>
              </a:ext>
            </a:extLst>
          </p:cNvPr>
          <p:cNvSpPr>
            <a:spLocks noGrp="1"/>
          </p:cNvSpPr>
          <p:nvPr>
            <p:ph type="ftr" sz="quarter" idx="11"/>
          </p:nvPr>
        </p:nvSpPr>
        <p:spPr/>
        <p:txBody>
          <a:bodyPr/>
          <a:lstStyle>
            <a:lvl1pPr>
              <a:defRPr>
                <a:solidFill>
                  <a:schemeClr val="bg1"/>
                </a:solidFill>
              </a:defRPr>
            </a:lvl1pPr>
          </a:lstStyle>
          <a:p>
            <a:pPr>
              <a:defRPr/>
            </a:pPr>
            <a:r>
              <a:rPr lang="it-IT"/>
              <a:t>Formazione Direzione Regionale Campania – Dr. Gianfranco Stanizzi - Dr.ssa Valeria Cirillo</a:t>
            </a:r>
            <a:endParaRPr lang="it-IT" dirty="0"/>
          </a:p>
        </p:txBody>
      </p:sp>
      <p:sp>
        <p:nvSpPr>
          <p:cNvPr id="7" name="Segnaposto numero diapositiva 4">
            <a:extLst>
              <a:ext uri="{FF2B5EF4-FFF2-40B4-BE49-F238E27FC236}">
                <a16:creationId xmlns:a16="http://schemas.microsoft.com/office/drawing/2014/main" xmlns="" id="{7100959D-8270-4038-8BCE-E8CC90DAB1CA}"/>
              </a:ext>
            </a:extLst>
          </p:cNvPr>
          <p:cNvSpPr>
            <a:spLocks noGrp="1"/>
          </p:cNvSpPr>
          <p:nvPr>
            <p:ph type="sldNum" sz="quarter" idx="12"/>
          </p:nvPr>
        </p:nvSpPr>
        <p:spPr/>
        <p:txBody>
          <a:bodyPr/>
          <a:lstStyle>
            <a:lvl1pPr>
              <a:defRPr>
                <a:solidFill>
                  <a:schemeClr val="bg1"/>
                </a:solidFill>
              </a:defRPr>
            </a:lvl1pPr>
          </a:lstStyle>
          <a:p>
            <a:fld id="{E1B528E2-AF37-462D-8B77-ADFF937D6CC4}" type="slidenum">
              <a:rPr lang="it-IT" altLang="it-IT"/>
              <a:pPr/>
              <a:t>‹N›</a:t>
            </a:fld>
            <a:endParaRPr lang="it-IT" altLang="it-IT"/>
          </a:p>
        </p:txBody>
      </p:sp>
    </p:spTree>
    <p:extLst>
      <p:ext uri="{BB962C8B-B14F-4D97-AF65-F5344CB8AC3E}">
        <p14:creationId xmlns:p14="http://schemas.microsoft.com/office/powerpoint/2010/main" xmlns="" val="37007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3" name="Immagine 6">
            <a:extLst>
              <a:ext uri="{FF2B5EF4-FFF2-40B4-BE49-F238E27FC236}">
                <a16:creationId xmlns:a16="http://schemas.microsoft.com/office/drawing/2014/main" xmlns="" id="{C8CC7AD1-3C52-4B90-AA16-407446A4B55C}"/>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1113" y="0"/>
            <a:ext cx="121697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olo 1"/>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
        <p:nvSpPr>
          <p:cNvPr id="4" name="Segnaposto data 1">
            <a:extLst>
              <a:ext uri="{FF2B5EF4-FFF2-40B4-BE49-F238E27FC236}">
                <a16:creationId xmlns:a16="http://schemas.microsoft.com/office/drawing/2014/main" xmlns="" id="{1427E147-2D5D-4B02-81E7-2BC9C716DC17}"/>
              </a:ext>
            </a:extLst>
          </p:cNvPr>
          <p:cNvSpPr>
            <a:spLocks noGrp="1"/>
          </p:cNvSpPr>
          <p:nvPr>
            <p:ph type="dt" sz="half" idx="10"/>
          </p:nvPr>
        </p:nvSpPr>
        <p:spPr/>
        <p:txBody>
          <a:bodyPr/>
          <a:lstStyle>
            <a:lvl1pPr>
              <a:defRPr smtClean="0"/>
            </a:lvl1pPr>
          </a:lstStyle>
          <a:p>
            <a:pPr>
              <a:defRPr/>
            </a:pPr>
            <a:fld id="{B8501C32-8562-4B3B-B287-5C1C3F2DD055}" type="datetime1">
              <a:rPr lang="it-IT" altLang="it-IT" smtClean="0"/>
              <a:pPr>
                <a:defRPr/>
              </a:pPr>
              <a:t>22/02/2023</a:t>
            </a:fld>
            <a:endParaRPr lang="it-IT" altLang="it-IT"/>
          </a:p>
        </p:txBody>
      </p:sp>
      <p:sp>
        <p:nvSpPr>
          <p:cNvPr id="5" name="Segnaposto piè di pagina 2">
            <a:extLst>
              <a:ext uri="{FF2B5EF4-FFF2-40B4-BE49-F238E27FC236}">
                <a16:creationId xmlns:a16="http://schemas.microsoft.com/office/drawing/2014/main" xmlns="" id="{099D664B-8778-4CE2-972B-0BA864543274}"/>
              </a:ext>
            </a:extLst>
          </p:cNvPr>
          <p:cNvSpPr>
            <a:spLocks noGrp="1"/>
          </p:cNvSpPr>
          <p:nvPr>
            <p:ph type="ftr" sz="quarter" idx="11"/>
          </p:nvPr>
        </p:nvSpPr>
        <p:spPr/>
        <p:txBody>
          <a:bodyPr/>
          <a:lstStyle>
            <a:lvl1pPr>
              <a:defRPr/>
            </a:lvl1pPr>
          </a:lstStyle>
          <a:p>
            <a:pPr>
              <a:defRPr/>
            </a:pPr>
            <a:r>
              <a:rPr lang="it-IT"/>
              <a:t>Formazione Direzione Regionale Campania – Dr. Gianfranco Stanizzi - Dr.ssa Valeria Cirillo</a:t>
            </a:r>
            <a:endParaRPr lang="it-IT" dirty="0"/>
          </a:p>
        </p:txBody>
      </p:sp>
      <p:sp>
        <p:nvSpPr>
          <p:cNvPr id="6" name="Segnaposto numero diapositiva 3">
            <a:extLst>
              <a:ext uri="{FF2B5EF4-FFF2-40B4-BE49-F238E27FC236}">
                <a16:creationId xmlns:a16="http://schemas.microsoft.com/office/drawing/2014/main" xmlns="" id="{DCD58ABE-8C26-4DED-9A3E-996E2C0E4F52}"/>
              </a:ext>
            </a:extLst>
          </p:cNvPr>
          <p:cNvSpPr>
            <a:spLocks noGrp="1"/>
          </p:cNvSpPr>
          <p:nvPr>
            <p:ph type="sldNum" sz="quarter" idx="12"/>
          </p:nvPr>
        </p:nvSpPr>
        <p:spPr/>
        <p:txBody>
          <a:bodyPr/>
          <a:lstStyle>
            <a:lvl1pPr>
              <a:defRPr/>
            </a:lvl1pPr>
          </a:lstStyle>
          <a:p>
            <a:fld id="{28273250-6013-497C-A643-C6BAB5788BA0}" type="slidenum">
              <a:rPr lang="it-IT" altLang="it-IT"/>
              <a:pPr/>
              <a:t>‹N›</a:t>
            </a:fld>
            <a:endParaRPr lang="it-IT" altLang="it-IT"/>
          </a:p>
        </p:txBody>
      </p:sp>
    </p:spTree>
    <p:extLst>
      <p:ext uri="{BB962C8B-B14F-4D97-AF65-F5344CB8AC3E}">
        <p14:creationId xmlns:p14="http://schemas.microsoft.com/office/powerpoint/2010/main" xmlns="" val="1494769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pic>
        <p:nvPicPr>
          <p:cNvPr id="5" name="Immagine 6">
            <a:extLst>
              <a:ext uri="{FF2B5EF4-FFF2-40B4-BE49-F238E27FC236}">
                <a16:creationId xmlns:a16="http://schemas.microsoft.com/office/drawing/2014/main" xmlns="" id="{42B9DF80-2596-4CA6-9508-7A71D504AD40}"/>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588" y="-12700"/>
            <a:ext cx="12180888"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magine 7">
            <a:extLst>
              <a:ext uri="{FF2B5EF4-FFF2-40B4-BE49-F238E27FC236}">
                <a16:creationId xmlns:a16="http://schemas.microsoft.com/office/drawing/2014/main" xmlns="" id="{B033169F-F198-47F0-A130-8F8B4D65915D}"/>
              </a:ext>
            </a:extLst>
          </p:cNvPr>
          <p:cNvPicPr>
            <a:picLocks noChangeAspect="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95263" y="207963"/>
            <a:ext cx="882650" cy="125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egnaposto contenuto 2"/>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14" name="Titolo 1"/>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endParaRPr lang="it-IT" dirty="0"/>
          </a:p>
        </p:txBody>
      </p:sp>
      <p:sp>
        <p:nvSpPr>
          <p:cNvPr id="7" name="Segnaposto data 4">
            <a:extLst>
              <a:ext uri="{FF2B5EF4-FFF2-40B4-BE49-F238E27FC236}">
                <a16:creationId xmlns:a16="http://schemas.microsoft.com/office/drawing/2014/main" xmlns="" id="{58190BAF-42C1-4D6C-8A39-0BA9E039E0E2}"/>
              </a:ext>
            </a:extLst>
          </p:cNvPr>
          <p:cNvSpPr>
            <a:spLocks noGrp="1"/>
          </p:cNvSpPr>
          <p:nvPr>
            <p:ph type="dt" sz="half" idx="10"/>
          </p:nvPr>
        </p:nvSpPr>
        <p:spPr>
          <a:xfrm>
            <a:off x="838200" y="6554788"/>
            <a:ext cx="2743200" cy="365125"/>
          </a:xfrm>
        </p:spPr>
        <p:txBody>
          <a:bodyPr/>
          <a:lstStyle>
            <a:lvl1pPr>
              <a:defRPr smtClean="0">
                <a:solidFill>
                  <a:schemeClr val="bg1"/>
                </a:solidFill>
              </a:defRPr>
            </a:lvl1pPr>
          </a:lstStyle>
          <a:p>
            <a:pPr>
              <a:defRPr/>
            </a:pPr>
            <a:fld id="{0FA44BC6-BD23-4F27-AA53-F20BFBDAFE4D}" type="datetime1">
              <a:rPr lang="it-IT" altLang="it-IT" smtClean="0"/>
              <a:pPr>
                <a:defRPr/>
              </a:pPr>
              <a:t>22/02/2023</a:t>
            </a:fld>
            <a:endParaRPr lang="it-IT" altLang="it-IT"/>
          </a:p>
        </p:txBody>
      </p:sp>
      <p:sp>
        <p:nvSpPr>
          <p:cNvPr id="8" name="Segnaposto piè di pagina 5">
            <a:extLst>
              <a:ext uri="{FF2B5EF4-FFF2-40B4-BE49-F238E27FC236}">
                <a16:creationId xmlns:a16="http://schemas.microsoft.com/office/drawing/2014/main" xmlns="" id="{3FB3C72F-9BDA-4018-A11E-0559F9E0460F}"/>
              </a:ext>
            </a:extLst>
          </p:cNvPr>
          <p:cNvSpPr>
            <a:spLocks noGrp="1"/>
          </p:cNvSpPr>
          <p:nvPr>
            <p:ph type="ftr" sz="quarter" idx="11"/>
          </p:nvPr>
        </p:nvSpPr>
        <p:spPr>
          <a:xfrm>
            <a:off x="4038600" y="6554788"/>
            <a:ext cx="4114800" cy="365125"/>
          </a:xfrm>
        </p:spPr>
        <p:txBody>
          <a:bodyPr/>
          <a:lstStyle>
            <a:lvl1pPr>
              <a:defRPr>
                <a:solidFill>
                  <a:schemeClr val="bg1"/>
                </a:solidFill>
              </a:defRPr>
            </a:lvl1pPr>
          </a:lstStyle>
          <a:p>
            <a:pPr>
              <a:defRPr/>
            </a:pPr>
            <a:r>
              <a:rPr lang="it-IT"/>
              <a:t>Formazione Direzione Regionale Campania – Dr. Gianfranco Stanizzi - Dr.ssa Valeria Cirillo</a:t>
            </a:r>
            <a:endParaRPr lang="it-IT" dirty="0"/>
          </a:p>
        </p:txBody>
      </p:sp>
      <p:sp>
        <p:nvSpPr>
          <p:cNvPr id="9" name="Segnaposto numero diapositiva 6">
            <a:extLst>
              <a:ext uri="{FF2B5EF4-FFF2-40B4-BE49-F238E27FC236}">
                <a16:creationId xmlns:a16="http://schemas.microsoft.com/office/drawing/2014/main" xmlns="" id="{E4A89BBB-49BE-4C3F-9B8E-8ECD8E78AEA3}"/>
              </a:ext>
            </a:extLst>
          </p:cNvPr>
          <p:cNvSpPr>
            <a:spLocks noGrp="1"/>
          </p:cNvSpPr>
          <p:nvPr>
            <p:ph type="sldNum" sz="quarter" idx="12"/>
          </p:nvPr>
        </p:nvSpPr>
        <p:spPr>
          <a:xfrm>
            <a:off x="8610600" y="6554788"/>
            <a:ext cx="2743200" cy="365125"/>
          </a:xfrm>
        </p:spPr>
        <p:txBody>
          <a:bodyPr/>
          <a:lstStyle>
            <a:lvl1pPr>
              <a:defRPr>
                <a:solidFill>
                  <a:schemeClr val="bg1"/>
                </a:solidFill>
              </a:defRPr>
            </a:lvl1pPr>
          </a:lstStyle>
          <a:p>
            <a:fld id="{6E0C750B-7B5C-4425-932E-9801779F49C5}" type="slidenum">
              <a:rPr lang="it-IT" altLang="it-IT"/>
              <a:pPr/>
              <a:t>‹N›</a:t>
            </a:fld>
            <a:endParaRPr lang="it-IT" altLang="it-IT"/>
          </a:p>
        </p:txBody>
      </p:sp>
    </p:spTree>
    <p:extLst>
      <p:ext uri="{BB962C8B-B14F-4D97-AF65-F5344CB8AC3E}">
        <p14:creationId xmlns:p14="http://schemas.microsoft.com/office/powerpoint/2010/main" xmlns="" val="3198010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a:extLst>
              <a:ext uri="{FF2B5EF4-FFF2-40B4-BE49-F238E27FC236}">
                <a16:creationId xmlns:a16="http://schemas.microsoft.com/office/drawing/2014/main" xmlns="" id="{C954982B-99C1-4D3F-9D4F-F78D2DD566F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27" name="Segnaposto testo 2">
            <a:extLst>
              <a:ext uri="{FF2B5EF4-FFF2-40B4-BE49-F238E27FC236}">
                <a16:creationId xmlns:a16="http://schemas.microsoft.com/office/drawing/2014/main" xmlns="" id="{EFF9FE27-C0DF-448C-9405-040932F59F0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xmlns="" id="{5BA40977-0131-4280-8D12-115082A7567B}"/>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22C8D826-8AF7-4C15-9AB5-C1285D22C83C}" type="datetime1">
              <a:rPr lang="it-IT" altLang="it-IT" smtClean="0"/>
              <a:pPr>
                <a:defRPr/>
              </a:pPr>
              <a:t>22/02/2023</a:t>
            </a:fld>
            <a:endParaRPr lang="it-IT" altLang="it-IT"/>
          </a:p>
        </p:txBody>
      </p:sp>
      <p:sp>
        <p:nvSpPr>
          <p:cNvPr id="5" name="Segnaposto piè di pagina 4">
            <a:extLst>
              <a:ext uri="{FF2B5EF4-FFF2-40B4-BE49-F238E27FC236}">
                <a16:creationId xmlns:a16="http://schemas.microsoft.com/office/drawing/2014/main" xmlns="" id="{1F7BFA64-2A02-4BA3-B46E-65FE22897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r>
              <a:rPr lang="it-IT"/>
              <a:t>Formazione Direzione Regionale Campania – Dr. Gianfranco Stanizzi - Dr.ssa Valeria Cirillo</a:t>
            </a:r>
            <a:endParaRPr lang="it-IT" dirty="0"/>
          </a:p>
        </p:txBody>
      </p:sp>
      <p:sp>
        <p:nvSpPr>
          <p:cNvPr id="6" name="Segnaposto numero diapositiva 5">
            <a:extLst>
              <a:ext uri="{FF2B5EF4-FFF2-40B4-BE49-F238E27FC236}">
                <a16:creationId xmlns:a16="http://schemas.microsoft.com/office/drawing/2014/main" xmlns="" id="{95CED1B7-76AC-4389-93AF-676330CE5A7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147DF96-F434-48F1-8306-E13FC6046450}"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1" r:id="rId6"/>
    <p:sldLayoutId id="2147483699" r:id="rId7"/>
    <p:sldLayoutId id="2147483700" r:id="rId8"/>
    <p:sldLayoutId id="2147483701" r:id="rId9"/>
    <p:sldLayoutId id="2147483702" r:id="rId10"/>
    <p:sldLayoutId id="2147483692" r:id="rId11"/>
    <p:sldLayoutId id="2147483693" r:id="rId12"/>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a:extLst>
              <a:ext uri="{FF2B5EF4-FFF2-40B4-BE49-F238E27FC236}">
                <a16:creationId xmlns:a16="http://schemas.microsoft.com/office/drawing/2014/main" xmlns="" id="{7F432E3A-C23B-4815-B390-A4074E640BB0}"/>
              </a:ext>
            </a:extLst>
          </p:cNvPr>
          <p:cNvSpPr>
            <a:spLocks noGrp="1"/>
          </p:cNvSpPr>
          <p:nvPr>
            <p:ph type="title"/>
          </p:nvPr>
        </p:nvSpPr>
        <p:spPr>
          <a:xfrm>
            <a:off x="981492" y="3009531"/>
            <a:ext cx="10526712" cy="2910936"/>
          </a:xfrm>
          <a:ln>
            <a:miter lim="800000"/>
            <a:headEnd/>
            <a:tailEnd/>
          </a:ln>
        </p:spPr>
        <p:txBody>
          <a:bodyPr/>
          <a:lstStyle/>
          <a:p>
            <a:pPr eaLnBrk="1" hangingPunct="1"/>
            <a:r>
              <a:rPr lang="it-IT" altLang="it-IT" sz="4600" dirty="0">
                <a:solidFill>
                  <a:srgbClr val="FFFFFF"/>
                </a:solidFill>
                <a:latin typeface="Verdana" panose="020B0604030504040204" pitchFamily="34" charset="0"/>
              </a:rPr>
              <a:t>GESTIONE DIPENDENTI PUBBLICI</a:t>
            </a:r>
            <a:br>
              <a:rPr lang="it-IT" altLang="it-IT" sz="4600" dirty="0">
                <a:solidFill>
                  <a:srgbClr val="FFFFFF"/>
                </a:solidFill>
                <a:latin typeface="Verdana" panose="020B0604030504040204" pitchFamily="34" charset="0"/>
              </a:rPr>
            </a:br>
            <a:r>
              <a:rPr lang="it-IT" altLang="it-IT" sz="4600" dirty="0">
                <a:solidFill>
                  <a:srgbClr val="FFFFFF"/>
                </a:solidFill>
                <a:latin typeface="Verdana" panose="020B0604030504040204" pitchFamily="34" charset="0"/>
              </a:rPr>
              <a:t>CCNL DEL COMPARTO ISTRUZIONE E RICERCA TRIENNIO 2019-2021</a:t>
            </a:r>
            <a:br>
              <a:rPr lang="it-IT" altLang="it-IT" sz="4600" dirty="0">
                <a:solidFill>
                  <a:srgbClr val="FFFFFF"/>
                </a:solidFill>
                <a:latin typeface="Verdana" panose="020B0604030504040204" pitchFamily="34" charset="0"/>
              </a:rPr>
            </a:br>
            <a:r>
              <a:rPr lang="it-IT" altLang="it-IT" sz="4600" dirty="0" err="1">
                <a:solidFill>
                  <a:srgbClr val="FFFFFF"/>
                </a:solidFill>
                <a:latin typeface="Verdana" panose="020B0604030504040204" pitchFamily="34" charset="0"/>
              </a:rPr>
              <a:t>RILIQUIDAIZONE</a:t>
            </a:r>
            <a:r>
              <a:rPr lang="it-IT" altLang="it-IT" sz="4600" dirty="0">
                <a:solidFill>
                  <a:srgbClr val="FFFFFF"/>
                </a:solidFill>
                <a:latin typeface="Verdana" panose="020B0604030504040204" pitchFamily="34" charset="0"/>
              </a:rPr>
              <a:t> TRATTAMENTI PENSIONISTICI</a:t>
            </a:r>
            <a:endParaRPr lang="it-IT" altLang="it-IT" dirty="0">
              <a:latin typeface="Verdana" panose="020B0604030504040204" pitchFamily="34" charset="0"/>
            </a:endParaRPr>
          </a:p>
        </p:txBody>
      </p:sp>
      <p:sp>
        <p:nvSpPr>
          <p:cNvPr id="13316" name="Segnaposto numero diapositiva 4">
            <a:extLst>
              <a:ext uri="{FF2B5EF4-FFF2-40B4-BE49-F238E27FC236}">
                <a16:creationId xmlns:a16="http://schemas.microsoft.com/office/drawing/2014/main" xmlns="" id="{CB00FC6B-616B-48F8-9ACC-2C91C877BF9F}"/>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D3BF6EF9-7674-4936-8D73-FA2A658F1816}" type="slidenum">
              <a:rPr lang="it-IT" altLang="it-IT" sz="1200">
                <a:solidFill>
                  <a:schemeClr val="bg1"/>
                </a:solidFill>
              </a:rPr>
              <a:pPr>
                <a:lnSpc>
                  <a:spcPct val="100000"/>
                </a:lnSpc>
                <a:spcBef>
                  <a:spcPct val="0"/>
                </a:spcBef>
                <a:buFontTx/>
                <a:buNone/>
              </a:pPr>
              <a:t>1</a:t>
            </a:fld>
            <a:endParaRPr lang="it-IT" altLang="it-IT" sz="1200">
              <a:solidFill>
                <a:schemeClr val="bg1"/>
              </a:solidFill>
            </a:endParaRPr>
          </a:p>
        </p:txBody>
      </p:sp>
      <p:sp>
        <p:nvSpPr>
          <p:cNvPr id="13317" name="Segnaposto piè di pagina 5">
            <a:extLst>
              <a:ext uri="{FF2B5EF4-FFF2-40B4-BE49-F238E27FC236}">
                <a16:creationId xmlns:a16="http://schemas.microsoft.com/office/drawing/2014/main" xmlns="" id="{CA59A4D6-C719-4EDF-9010-A738416B7DE6}"/>
              </a:ext>
            </a:extLst>
          </p:cNvPr>
          <p:cNvSpPr>
            <a:spLocks noGrp="1"/>
          </p:cNvSpPr>
          <p:nvPr>
            <p:ph type="ftr" sz="quarter" idx="11"/>
          </p:nvPr>
        </p:nvSpPr>
        <p:spPr bwMode="auto">
          <a:xfrm>
            <a:off x="2989263" y="6356350"/>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091560A5-4990-4B03-8420-0F6130DD9C47}"/>
              </a:ext>
            </a:extLst>
          </p:cNvPr>
          <p:cNvPicPr>
            <a:picLocks noChangeAspect="1"/>
          </p:cNvPicPr>
          <p:nvPr/>
        </p:nvPicPr>
        <p:blipFill>
          <a:blip r:embed="rId2"/>
          <a:stretch>
            <a:fillRect/>
          </a:stretch>
        </p:blipFill>
        <p:spPr>
          <a:xfrm>
            <a:off x="38894" y="2387836"/>
            <a:ext cx="12081571" cy="3966310"/>
          </a:xfrm>
          <a:prstGeom prst="rect">
            <a:avLst/>
          </a:prstGeom>
        </p:spPr>
      </p:pic>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10</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
        <p:nvSpPr>
          <p:cNvPr id="6" name="Callout: doppia linea piegata 5">
            <a:extLst>
              <a:ext uri="{FF2B5EF4-FFF2-40B4-BE49-F238E27FC236}">
                <a16:creationId xmlns:a16="http://schemas.microsoft.com/office/drawing/2014/main" xmlns="" id="{C72DA42A-E8E4-4022-BEC5-DE59271AC788}"/>
              </a:ext>
            </a:extLst>
          </p:cNvPr>
          <p:cNvSpPr/>
          <p:nvPr/>
        </p:nvSpPr>
        <p:spPr>
          <a:xfrm>
            <a:off x="5233803" y="4001657"/>
            <a:ext cx="3222595" cy="923330"/>
          </a:xfrm>
          <a:prstGeom prst="borderCallout3">
            <a:avLst>
              <a:gd name="adj1" fmla="val 50478"/>
              <a:gd name="adj2" fmla="val -620"/>
              <a:gd name="adj3" fmla="val 52402"/>
              <a:gd name="adj4" fmla="val -16942"/>
              <a:gd name="adj5" fmla="val 100000"/>
              <a:gd name="adj6" fmla="val -16667"/>
              <a:gd name="adj7" fmla="val 161037"/>
              <a:gd name="adj8" fmla="val -68664"/>
            </a:avLst>
          </a:prstGeom>
          <a:solidFill>
            <a:srgbClr val="FF0000"/>
          </a:solidFill>
          <a:ln w="381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Inserire data validità informazione e data cessazione (31/08/2019) e salvare i dati inseriti</a:t>
            </a:r>
          </a:p>
        </p:txBody>
      </p:sp>
      <p:cxnSp>
        <p:nvCxnSpPr>
          <p:cNvPr id="8" name="Connettore 2 7">
            <a:extLst>
              <a:ext uri="{FF2B5EF4-FFF2-40B4-BE49-F238E27FC236}">
                <a16:creationId xmlns:a16="http://schemas.microsoft.com/office/drawing/2014/main" xmlns="" id="{DC3B766D-1921-4B1E-AE44-163DE56A2318}"/>
              </a:ext>
            </a:extLst>
          </p:cNvPr>
          <p:cNvCxnSpPr/>
          <p:nvPr/>
        </p:nvCxnSpPr>
        <p:spPr>
          <a:xfrm>
            <a:off x="4683967" y="4924987"/>
            <a:ext cx="3526972" cy="57074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xmlns="" id="{D1B18079-2C5B-497E-9A74-C89FD0591876}"/>
              </a:ext>
            </a:extLst>
          </p:cNvPr>
          <p:cNvCxnSpPr>
            <a:cxnSpLocks/>
          </p:cNvCxnSpPr>
          <p:nvPr/>
        </p:nvCxnSpPr>
        <p:spPr>
          <a:xfrm>
            <a:off x="8456398" y="4472653"/>
            <a:ext cx="2544394"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30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BAF9EE59-8979-41FD-BCA5-8EF69FBEB445}"/>
              </a:ext>
            </a:extLst>
          </p:cNvPr>
          <p:cNvPicPr>
            <a:picLocks noChangeAspect="1"/>
          </p:cNvPicPr>
          <p:nvPr/>
        </p:nvPicPr>
        <p:blipFill>
          <a:blip r:embed="rId2"/>
          <a:stretch>
            <a:fillRect/>
          </a:stretch>
        </p:blipFill>
        <p:spPr>
          <a:xfrm>
            <a:off x="0" y="2011336"/>
            <a:ext cx="11971176" cy="4440194"/>
          </a:xfrm>
          <a:prstGeom prst="rect">
            <a:avLst/>
          </a:prstGeom>
        </p:spPr>
      </p:pic>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11</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
        <p:nvSpPr>
          <p:cNvPr id="6" name="Callout: doppia linea piegata 5">
            <a:extLst>
              <a:ext uri="{FF2B5EF4-FFF2-40B4-BE49-F238E27FC236}">
                <a16:creationId xmlns:a16="http://schemas.microsoft.com/office/drawing/2014/main" xmlns="" id="{C72DA42A-E8E4-4022-BEC5-DE59271AC788}"/>
              </a:ext>
            </a:extLst>
          </p:cNvPr>
          <p:cNvSpPr/>
          <p:nvPr/>
        </p:nvSpPr>
        <p:spPr>
          <a:xfrm>
            <a:off x="5112505" y="3429000"/>
            <a:ext cx="3222595" cy="657407"/>
          </a:xfrm>
          <a:prstGeom prst="borderCallout3">
            <a:avLst>
              <a:gd name="adj1" fmla="val 50478"/>
              <a:gd name="adj2" fmla="val -620"/>
              <a:gd name="adj3" fmla="val 52402"/>
              <a:gd name="adj4" fmla="val -16942"/>
              <a:gd name="adj5" fmla="val 100000"/>
              <a:gd name="adj6" fmla="val -16667"/>
              <a:gd name="adj7" fmla="val 311051"/>
              <a:gd name="adj8" fmla="val -148576"/>
            </a:avLst>
          </a:prstGeom>
          <a:solidFill>
            <a:srgbClr val="FF0000"/>
          </a:solidFill>
          <a:ln w="381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Selezionare «Dettaglio Voci retributive alla cessazione»</a:t>
            </a:r>
          </a:p>
        </p:txBody>
      </p:sp>
    </p:spTree>
    <p:extLst>
      <p:ext uri="{BB962C8B-B14F-4D97-AF65-F5344CB8AC3E}">
        <p14:creationId xmlns:p14="http://schemas.microsoft.com/office/powerpoint/2010/main" xmlns="" val="80885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10FB26D8-1DC1-4AA9-A418-B4DCC469C173}"/>
              </a:ext>
            </a:extLst>
          </p:cNvPr>
          <p:cNvPicPr>
            <a:picLocks noChangeAspect="1"/>
          </p:cNvPicPr>
          <p:nvPr/>
        </p:nvPicPr>
        <p:blipFill>
          <a:blip r:embed="rId2"/>
          <a:stretch>
            <a:fillRect/>
          </a:stretch>
        </p:blipFill>
        <p:spPr>
          <a:xfrm>
            <a:off x="541175" y="2490582"/>
            <a:ext cx="11420669" cy="3369733"/>
          </a:xfrm>
          <a:prstGeom prst="rect">
            <a:avLst/>
          </a:prstGeom>
        </p:spPr>
      </p:pic>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12</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
        <p:nvSpPr>
          <p:cNvPr id="6" name="Callout: doppia linea piegata 5">
            <a:extLst>
              <a:ext uri="{FF2B5EF4-FFF2-40B4-BE49-F238E27FC236}">
                <a16:creationId xmlns:a16="http://schemas.microsoft.com/office/drawing/2014/main" xmlns="" id="{C72DA42A-E8E4-4022-BEC5-DE59271AC788}"/>
              </a:ext>
            </a:extLst>
          </p:cNvPr>
          <p:cNvSpPr/>
          <p:nvPr/>
        </p:nvSpPr>
        <p:spPr>
          <a:xfrm>
            <a:off x="6251509" y="2850502"/>
            <a:ext cx="3222595" cy="657407"/>
          </a:xfrm>
          <a:prstGeom prst="borderCallout3">
            <a:avLst>
              <a:gd name="adj1" fmla="val 50478"/>
              <a:gd name="adj2" fmla="val -620"/>
              <a:gd name="adj3" fmla="val 52402"/>
              <a:gd name="adj4" fmla="val -16942"/>
              <a:gd name="adj5" fmla="val 100000"/>
              <a:gd name="adj6" fmla="val -16667"/>
              <a:gd name="adj7" fmla="val 380597"/>
              <a:gd name="adj8" fmla="val -162474"/>
            </a:avLst>
          </a:prstGeom>
          <a:solidFill>
            <a:srgbClr val="FF0000"/>
          </a:solidFill>
          <a:ln w="381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Selezionare «Ente di appartenenza»</a:t>
            </a:r>
          </a:p>
        </p:txBody>
      </p:sp>
    </p:spTree>
    <p:extLst>
      <p:ext uri="{BB962C8B-B14F-4D97-AF65-F5344CB8AC3E}">
        <p14:creationId xmlns:p14="http://schemas.microsoft.com/office/powerpoint/2010/main" xmlns="" val="260937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13</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15" name="Rettangolo 14">
            <a:extLst>
              <a:ext uri="{FF2B5EF4-FFF2-40B4-BE49-F238E27FC236}">
                <a16:creationId xmlns:a16="http://schemas.microsoft.com/office/drawing/2014/main" xmlns="" id="{5FD8CB27-FB6E-4EF9-A932-A08B66457D3F}"/>
              </a:ext>
            </a:extLst>
          </p:cNvPr>
          <p:cNvSpPr/>
          <p:nvPr/>
        </p:nvSpPr>
        <p:spPr>
          <a:xfrm>
            <a:off x="1194318" y="928672"/>
            <a:ext cx="11182721" cy="707886"/>
          </a:xfrm>
          <a:prstGeom prst="rect">
            <a:avLst/>
          </a:prstGeom>
        </p:spPr>
        <p:txBody>
          <a:bodyPr wrap="square">
            <a:spAutoFit/>
          </a:bodyPr>
          <a:lstStyle/>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Scadenza contrattuale 01/01/2019 </a:t>
            </a:r>
          </a:p>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Relativa alla data di cessazione 31/08/2019</a:t>
            </a:r>
          </a:p>
        </p:txBody>
      </p:sp>
      <p:sp>
        <p:nvSpPr>
          <p:cNvPr id="16" name="Rettangolo 15">
            <a:extLst>
              <a:ext uri="{FF2B5EF4-FFF2-40B4-BE49-F238E27FC236}">
                <a16:creationId xmlns:a16="http://schemas.microsoft.com/office/drawing/2014/main" xmlns="" id="{2584CDAA-C58C-4C61-BE5F-57CC97130AF2}"/>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
        <p:nvSpPr>
          <p:cNvPr id="17" name="Rettangolo 16">
            <a:extLst>
              <a:ext uri="{FF2B5EF4-FFF2-40B4-BE49-F238E27FC236}">
                <a16:creationId xmlns:a16="http://schemas.microsoft.com/office/drawing/2014/main" xmlns="" id="{86950AD3-A094-421F-A620-23844306B8DF}"/>
              </a:ext>
            </a:extLst>
          </p:cNvPr>
          <p:cNvSpPr/>
          <p:nvPr/>
        </p:nvSpPr>
        <p:spPr>
          <a:xfrm>
            <a:off x="147093" y="2647904"/>
            <a:ext cx="1980286" cy="2554545"/>
          </a:xfrm>
          <a:prstGeom prst="rect">
            <a:avLst/>
          </a:prstGeom>
        </p:spPr>
        <p:txBody>
          <a:bodyPr wrap="square">
            <a:spAutoFit/>
          </a:bodyPr>
          <a:lstStyle/>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Ipotizziamo Docente laureato scuola media – fascia retributiva da 35</a:t>
            </a:r>
          </a:p>
        </p:txBody>
      </p:sp>
      <p:pic>
        <p:nvPicPr>
          <p:cNvPr id="14" name="Immagine 13">
            <a:extLst>
              <a:ext uri="{FF2B5EF4-FFF2-40B4-BE49-F238E27FC236}">
                <a16:creationId xmlns:a16="http://schemas.microsoft.com/office/drawing/2014/main" xmlns="" id="{3AFD91C0-39EA-4382-81B9-FE1239B820C5}"/>
              </a:ext>
            </a:extLst>
          </p:cNvPr>
          <p:cNvPicPr>
            <a:picLocks noChangeAspect="1"/>
          </p:cNvPicPr>
          <p:nvPr/>
        </p:nvPicPr>
        <p:blipFill>
          <a:blip r:embed="rId2"/>
          <a:stretch>
            <a:fillRect/>
          </a:stretch>
        </p:blipFill>
        <p:spPr>
          <a:xfrm>
            <a:off x="2439625" y="1660948"/>
            <a:ext cx="9013371" cy="4893840"/>
          </a:xfrm>
          <a:prstGeom prst="rect">
            <a:avLst/>
          </a:prstGeom>
        </p:spPr>
      </p:pic>
      <p:sp>
        <p:nvSpPr>
          <p:cNvPr id="18" name="Rettangolo con angoli arrotondati 17">
            <a:extLst>
              <a:ext uri="{FF2B5EF4-FFF2-40B4-BE49-F238E27FC236}">
                <a16:creationId xmlns:a16="http://schemas.microsoft.com/office/drawing/2014/main" xmlns="" id="{C3505116-8A8F-448C-8384-7DC0A9128CBB}"/>
              </a:ext>
            </a:extLst>
          </p:cNvPr>
          <p:cNvSpPr/>
          <p:nvPr/>
        </p:nvSpPr>
        <p:spPr>
          <a:xfrm>
            <a:off x="7781731" y="4814596"/>
            <a:ext cx="1250302" cy="2705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404338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xmlns="" id="{BF311080-3702-4828-BE70-932A04E58FAD}"/>
              </a:ext>
            </a:extLst>
          </p:cNvPr>
          <p:cNvPicPr>
            <a:picLocks noChangeAspect="1"/>
          </p:cNvPicPr>
          <p:nvPr/>
        </p:nvPicPr>
        <p:blipFill>
          <a:blip r:embed="rId2"/>
          <a:stretch>
            <a:fillRect/>
          </a:stretch>
        </p:blipFill>
        <p:spPr>
          <a:xfrm>
            <a:off x="38894" y="1719802"/>
            <a:ext cx="11922951" cy="4765964"/>
          </a:xfrm>
          <a:prstGeom prst="rect">
            <a:avLst/>
          </a:prstGeom>
        </p:spPr>
      </p:pic>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14</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6" name="Callout: doppia linea piegata 5">
            <a:extLst>
              <a:ext uri="{FF2B5EF4-FFF2-40B4-BE49-F238E27FC236}">
                <a16:creationId xmlns:a16="http://schemas.microsoft.com/office/drawing/2014/main" xmlns="" id="{C72DA42A-E8E4-4022-BEC5-DE59271AC788}"/>
              </a:ext>
            </a:extLst>
          </p:cNvPr>
          <p:cNvSpPr/>
          <p:nvPr/>
        </p:nvSpPr>
        <p:spPr>
          <a:xfrm>
            <a:off x="6556530" y="985653"/>
            <a:ext cx="3222595" cy="1468298"/>
          </a:xfrm>
          <a:prstGeom prst="borderCallout3">
            <a:avLst>
              <a:gd name="adj1" fmla="val 50478"/>
              <a:gd name="adj2" fmla="val -620"/>
              <a:gd name="adj3" fmla="val 52402"/>
              <a:gd name="adj4" fmla="val -16942"/>
              <a:gd name="adj5" fmla="val 100000"/>
              <a:gd name="adj6" fmla="val -16667"/>
              <a:gd name="adj7" fmla="val 294173"/>
              <a:gd name="adj8" fmla="val -64610"/>
            </a:avLst>
          </a:prstGeom>
          <a:solidFill>
            <a:srgbClr val="FF0000"/>
          </a:solidFill>
          <a:ln w="381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Inserire le nuove retribuzioni alla data di cessazione: le retribuzioni da inserire al 31/08/2019 sono quelle riferite alla nuova scadenza contrattuale del 01/01/2019</a:t>
            </a:r>
          </a:p>
        </p:txBody>
      </p:sp>
      <p:sp>
        <p:nvSpPr>
          <p:cNvPr id="9" name="Rettangolo con angoli arrotondati 8">
            <a:extLst>
              <a:ext uri="{FF2B5EF4-FFF2-40B4-BE49-F238E27FC236}">
                <a16:creationId xmlns:a16="http://schemas.microsoft.com/office/drawing/2014/main" xmlns="" id="{F7F78EB7-9912-4A07-A40E-10C5E4105199}"/>
              </a:ext>
            </a:extLst>
          </p:cNvPr>
          <p:cNvSpPr/>
          <p:nvPr/>
        </p:nvSpPr>
        <p:spPr>
          <a:xfrm>
            <a:off x="270588" y="5299788"/>
            <a:ext cx="8733453" cy="21460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xmlns="" id="{6E8BA58D-B2D1-4DC3-B55C-33692088C6A8}"/>
              </a:ext>
            </a:extLst>
          </p:cNvPr>
          <p:cNvSpPr/>
          <p:nvPr/>
        </p:nvSpPr>
        <p:spPr>
          <a:xfrm>
            <a:off x="264368" y="5628512"/>
            <a:ext cx="8733453" cy="21460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a:extLst>
              <a:ext uri="{FF2B5EF4-FFF2-40B4-BE49-F238E27FC236}">
                <a16:creationId xmlns:a16="http://schemas.microsoft.com/office/drawing/2014/main" xmlns="" id="{E0EABA40-2F3B-4CB2-9BD8-08F5DC6A2957}"/>
              </a:ext>
            </a:extLst>
          </p:cNvPr>
          <p:cNvCxnSpPr>
            <a:cxnSpLocks/>
          </p:cNvCxnSpPr>
          <p:nvPr/>
        </p:nvCxnSpPr>
        <p:spPr>
          <a:xfrm>
            <a:off x="9779125" y="1732422"/>
            <a:ext cx="867104" cy="132801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xmlns="" id="{5FD8CB27-FB6E-4EF9-A932-A08B66457D3F}"/>
              </a:ext>
            </a:extLst>
          </p:cNvPr>
          <p:cNvSpPr/>
          <p:nvPr/>
        </p:nvSpPr>
        <p:spPr>
          <a:xfrm>
            <a:off x="1776839" y="174417"/>
            <a:ext cx="10861459" cy="707886"/>
          </a:xfrm>
          <a:prstGeom prst="rect">
            <a:avLst/>
          </a:prstGeom>
        </p:spPr>
        <p:txBody>
          <a:bodyPr wrap="square">
            <a:spAutoFit/>
          </a:bodyPr>
          <a:lstStyle/>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Scadenza contrattuale 01/01/2019</a:t>
            </a:r>
          </a:p>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Relativa alla data di cessazione 31/08/2019</a:t>
            </a:r>
          </a:p>
        </p:txBody>
      </p:sp>
    </p:spTree>
    <p:extLst>
      <p:ext uri="{BB962C8B-B14F-4D97-AF65-F5344CB8AC3E}">
        <p14:creationId xmlns:p14="http://schemas.microsoft.com/office/powerpoint/2010/main" xmlns="" val="1264687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xmlns="" id="{BAF9EE59-8979-41FD-BCA5-8EF69FBEB445}"/>
              </a:ext>
            </a:extLst>
          </p:cNvPr>
          <p:cNvPicPr>
            <a:picLocks noChangeAspect="1"/>
          </p:cNvPicPr>
          <p:nvPr/>
        </p:nvPicPr>
        <p:blipFill>
          <a:blip r:embed="rId2"/>
          <a:stretch>
            <a:fillRect/>
          </a:stretch>
        </p:blipFill>
        <p:spPr>
          <a:xfrm>
            <a:off x="0" y="2011336"/>
            <a:ext cx="11971176" cy="4440194"/>
          </a:xfrm>
          <a:prstGeom prst="rect">
            <a:avLst/>
          </a:prstGeom>
        </p:spPr>
      </p:pic>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15</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
        <p:nvSpPr>
          <p:cNvPr id="6" name="Callout: doppia linea piegata 5">
            <a:extLst>
              <a:ext uri="{FF2B5EF4-FFF2-40B4-BE49-F238E27FC236}">
                <a16:creationId xmlns:a16="http://schemas.microsoft.com/office/drawing/2014/main" xmlns="" id="{C72DA42A-E8E4-4022-BEC5-DE59271AC788}"/>
              </a:ext>
            </a:extLst>
          </p:cNvPr>
          <p:cNvSpPr/>
          <p:nvPr/>
        </p:nvSpPr>
        <p:spPr>
          <a:xfrm>
            <a:off x="5112505" y="3429000"/>
            <a:ext cx="3222595" cy="657407"/>
          </a:xfrm>
          <a:prstGeom prst="borderCallout3">
            <a:avLst>
              <a:gd name="adj1" fmla="val 50478"/>
              <a:gd name="adj2" fmla="val -620"/>
              <a:gd name="adj3" fmla="val 52402"/>
              <a:gd name="adj4" fmla="val -16942"/>
              <a:gd name="adj5" fmla="val 100000"/>
              <a:gd name="adj6" fmla="val -16667"/>
              <a:gd name="adj7" fmla="val 406144"/>
              <a:gd name="adj8" fmla="val -148286"/>
            </a:avLst>
          </a:prstGeom>
          <a:solidFill>
            <a:srgbClr val="FF0000"/>
          </a:solidFill>
          <a:ln w="381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Selezionare «Miglioramenti Contrattuali»</a:t>
            </a:r>
          </a:p>
        </p:txBody>
      </p:sp>
    </p:spTree>
    <p:extLst>
      <p:ext uri="{BB962C8B-B14F-4D97-AF65-F5344CB8AC3E}">
        <p14:creationId xmlns:p14="http://schemas.microsoft.com/office/powerpoint/2010/main" xmlns="" val="184209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04E84532-FE40-4BC1-BA97-03CB9805227E}"/>
              </a:ext>
            </a:extLst>
          </p:cNvPr>
          <p:cNvPicPr>
            <a:picLocks noChangeAspect="1"/>
          </p:cNvPicPr>
          <p:nvPr/>
        </p:nvPicPr>
        <p:blipFill>
          <a:blip r:embed="rId2"/>
          <a:stretch>
            <a:fillRect/>
          </a:stretch>
        </p:blipFill>
        <p:spPr>
          <a:xfrm>
            <a:off x="2359731" y="1293684"/>
            <a:ext cx="9750490" cy="5261104"/>
          </a:xfrm>
          <a:prstGeom prst="rect">
            <a:avLst/>
          </a:prstGeom>
        </p:spPr>
      </p:pic>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16</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15" name="Rettangolo 14">
            <a:extLst>
              <a:ext uri="{FF2B5EF4-FFF2-40B4-BE49-F238E27FC236}">
                <a16:creationId xmlns:a16="http://schemas.microsoft.com/office/drawing/2014/main" xmlns="" id="{5FD8CB27-FB6E-4EF9-A932-A08B66457D3F}"/>
              </a:ext>
            </a:extLst>
          </p:cNvPr>
          <p:cNvSpPr/>
          <p:nvPr/>
        </p:nvSpPr>
        <p:spPr>
          <a:xfrm>
            <a:off x="1354949" y="981399"/>
            <a:ext cx="11182721" cy="400110"/>
          </a:xfrm>
          <a:prstGeom prst="rect">
            <a:avLst/>
          </a:prstGeom>
        </p:spPr>
        <p:txBody>
          <a:bodyPr wrap="square">
            <a:spAutoFit/>
          </a:bodyPr>
          <a:lstStyle/>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Scadenza contrattuale 01/01/2020 </a:t>
            </a:r>
          </a:p>
        </p:txBody>
      </p:sp>
      <p:sp>
        <p:nvSpPr>
          <p:cNvPr id="16" name="Rettangolo 15">
            <a:extLst>
              <a:ext uri="{FF2B5EF4-FFF2-40B4-BE49-F238E27FC236}">
                <a16:creationId xmlns:a16="http://schemas.microsoft.com/office/drawing/2014/main" xmlns="" id="{2584CDAA-C58C-4C61-BE5F-57CC97130AF2}"/>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
        <p:nvSpPr>
          <p:cNvPr id="17" name="Rettangolo 16">
            <a:extLst>
              <a:ext uri="{FF2B5EF4-FFF2-40B4-BE49-F238E27FC236}">
                <a16:creationId xmlns:a16="http://schemas.microsoft.com/office/drawing/2014/main" xmlns="" id="{86950AD3-A094-421F-A620-23844306B8DF}"/>
              </a:ext>
            </a:extLst>
          </p:cNvPr>
          <p:cNvSpPr/>
          <p:nvPr/>
        </p:nvSpPr>
        <p:spPr>
          <a:xfrm>
            <a:off x="147093" y="2647904"/>
            <a:ext cx="1980286" cy="2554545"/>
          </a:xfrm>
          <a:prstGeom prst="rect">
            <a:avLst/>
          </a:prstGeom>
        </p:spPr>
        <p:txBody>
          <a:bodyPr wrap="square">
            <a:spAutoFit/>
          </a:bodyPr>
          <a:lstStyle/>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Ipotizziamo Docente laureato scuola media – fascia retributiva da 35</a:t>
            </a:r>
          </a:p>
        </p:txBody>
      </p:sp>
      <p:sp>
        <p:nvSpPr>
          <p:cNvPr id="18" name="Rettangolo con angoli arrotondati 17">
            <a:extLst>
              <a:ext uri="{FF2B5EF4-FFF2-40B4-BE49-F238E27FC236}">
                <a16:creationId xmlns:a16="http://schemas.microsoft.com/office/drawing/2014/main" xmlns="" id="{C3505116-8A8F-448C-8384-7DC0A9128CBB}"/>
              </a:ext>
            </a:extLst>
          </p:cNvPr>
          <p:cNvSpPr/>
          <p:nvPr/>
        </p:nvSpPr>
        <p:spPr>
          <a:xfrm>
            <a:off x="8108303" y="4749281"/>
            <a:ext cx="1250302" cy="2705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80429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69F93582-6A68-4B43-B3E2-76A976E8BA6F}"/>
              </a:ext>
            </a:extLst>
          </p:cNvPr>
          <p:cNvPicPr>
            <a:picLocks noChangeAspect="1"/>
          </p:cNvPicPr>
          <p:nvPr/>
        </p:nvPicPr>
        <p:blipFill>
          <a:blip r:embed="rId2"/>
          <a:stretch>
            <a:fillRect/>
          </a:stretch>
        </p:blipFill>
        <p:spPr>
          <a:xfrm>
            <a:off x="130645" y="2027908"/>
            <a:ext cx="12008498" cy="4526879"/>
          </a:xfrm>
          <a:prstGeom prst="rect">
            <a:avLst/>
          </a:prstGeom>
        </p:spPr>
      </p:pic>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17</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
        <p:nvSpPr>
          <p:cNvPr id="6" name="Callout: doppia linea piegata 5">
            <a:extLst>
              <a:ext uri="{FF2B5EF4-FFF2-40B4-BE49-F238E27FC236}">
                <a16:creationId xmlns:a16="http://schemas.microsoft.com/office/drawing/2014/main" xmlns="" id="{C72DA42A-E8E4-4022-BEC5-DE59271AC788}"/>
              </a:ext>
            </a:extLst>
          </p:cNvPr>
          <p:cNvSpPr/>
          <p:nvPr/>
        </p:nvSpPr>
        <p:spPr>
          <a:xfrm>
            <a:off x="6556530" y="985653"/>
            <a:ext cx="3876211" cy="1468298"/>
          </a:xfrm>
          <a:prstGeom prst="borderCallout3">
            <a:avLst>
              <a:gd name="adj1" fmla="val 50478"/>
              <a:gd name="adj2" fmla="val -620"/>
              <a:gd name="adj3" fmla="val 52402"/>
              <a:gd name="adj4" fmla="val -16942"/>
              <a:gd name="adj5" fmla="val 100000"/>
              <a:gd name="adj6" fmla="val -16667"/>
              <a:gd name="adj7" fmla="val 252232"/>
              <a:gd name="adj8" fmla="val -53607"/>
            </a:avLst>
          </a:prstGeom>
          <a:solidFill>
            <a:srgbClr val="FF0000"/>
          </a:solidFill>
          <a:ln w="381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Inserire la decorrenza giuridica, in questo caso la scadenza contrattuale del 01/01/2020 e le nuove retribuzioni alla predetta data.</a:t>
            </a:r>
          </a:p>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Dopo cliccare inserisci riga.</a:t>
            </a:r>
          </a:p>
        </p:txBody>
      </p:sp>
      <p:sp>
        <p:nvSpPr>
          <p:cNvPr id="9" name="Rettangolo con angoli arrotondati 8">
            <a:extLst>
              <a:ext uri="{FF2B5EF4-FFF2-40B4-BE49-F238E27FC236}">
                <a16:creationId xmlns:a16="http://schemas.microsoft.com/office/drawing/2014/main" xmlns="" id="{F7F78EB7-9912-4A07-A40E-10C5E4105199}"/>
              </a:ext>
            </a:extLst>
          </p:cNvPr>
          <p:cNvSpPr/>
          <p:nvPr/>
        </p:nvSpPr>
        <p:spPr>
          <a:xfrm>
            <a:off x="401217" y="4692144"/>
            <a:ext cx="8733453" cy="21460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xmlns="" id="{6E8BA58D-B2D1-4DC3-B55C-33692088C6A8}"/>
              </a:ext>
            </a:extLst>
          </p:cNvPr>
          <p:cNvSpPr/>
          <p:nvPr/>
        </p:nvSpPr>
        <p:spPr>
          <a:xfrm>
            <a:off x="401217" y="4903583"/>
            <a:ext cx="8733453" cy="21460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a:extLst>
              <a:ext uri="{FF2B5EF4-FFF2-40B4-BE49-F238E27FC236}">
                <a16:creationId xmlns:a16="http://schemas.microsoft.com/office/drawing/2014/main" xmlns="" id="{E0EABA40-2F3B-4CB2-9BD8-08F5DC6A2957}"/>
              </a:ext>
            </a:extLst>
          </p:cNvPr>
          <p:cNvCxnSpPr>
            <a:cxnSpLocks/>
          </p:cNvCxnSpPr>
          <p:nvPr/>
        </p:nvCxnSpPr>
        <p:spPr>
          <a:xfrm>
            <a:off x="8846973" y="2481152"/>
            <a:ext cx="932152" cy="252973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xmlns="" id="{D144E555-4BE0-420F-9F36-645C5D0427D0}"/>
              </a:ext>
            </a:extLst>
          </p:cNvPr>
          <p:cNvCxnSpPr>
            <a:cxnSpLocks/>
          </p:cNvCxnSpPr>
          <p:nvPr/>
        </p:nvCxnSpPr>
        <p:spPr>
          <a:xfrm>
            <a:off x="9779125" y="2453951"/>
            <a:ext cx="1669536" cy="352090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5" name="Rettangolo 14">
            <a:extLst>
              <a:ext uri="{FF2B5EF4-FFF2-40B4-BE49-F238E27FC236}">
                <a16:creationId xmlns:a16="http://schemas.microsoft.com/office/drawing/2014/main" xmlns="" id="{6B033919-64F0-4C5C-A6BF-8BCB594E4EFC}"/>
              </a:ext>
            </a:extLst>
          </p:cNvPr>
          <p:cNvSpPr/>
          <p:nvPr/>
        </p:nvSpPr>
        <p:spPr>
          <a:xfrm>
            <a:off x="1125800" y="1153234"/>
            <a:ext cx="10861459" cy="400110"/>
          </a:xfrm>
          <a:prstGeom prst="rect">
            <a:avLst/>
          </a:prstGeom>
        </p:spPr>
        <p:txBody>
          <a:bodyPr wrap="square">
            <a:spAutoFit/>
          </a:bodyPr>
          <a:lstStyle/>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Scadenza contrattuale 01/01/2020</a:t>
            </a:r>
          </a:p>
        </p:txBody>
      </p:sp>
    </p:spTree>
    <p:extLst>
      <p:ext uri="{BB962C8B-B14F-4D97-AF65-F5344CB8AC3E}">
        <p14:creationId xmlns:p14="http://schemas.microsoft.com/office/powerpoint/2010/main" xmlns="" val="150207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5E928269-D2E3-4CBB-A349-BEB039729E53}"/>
              </a:ext>
            </a:extLst>
          </p:cNvPr>
          <p:cNvPicPr>
            <a:picLocks noChangeAspect="1"/>
          </p:cNvPicPr>
          <p:nvPr/>
        </p:nvPicPr>
        <p:blipFill>
          <a:blip r:embed="rId2"/>
          <a:stretch>
            <a:fillRect/>
          </a:stretch>
        </p:blipFill>
        <p:spPr>
          <a:xfrm>
            <a:off x="2387723" y="1335816"/>
            <a:ext cx="9527469" cy="5278913"/>
          </a:xfrm>
          <a:prstGeom prst="rect">
            <a:avLst/>
          </a:prstGeom>
        </p:spPr>
      </p:pic>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18</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15" name="Rettangolo 14">
            <a:extLst>
              <a:ext uri="{FF2B5EF4-FFF2-40B4-BE49-F238E27FC236}">
                <a16:creationId xmlns:a16="http://schemas.microsoft.com/office/drawing/2014/main" xmlns="" id="{5FD8CB27-FB6E-4EF9-A932-A08B66457D3F}"/>
              </a:ext>
            </a:extLst>
          </p:cNvPr>
          <p:cNvSpPr/>
          <p:nvPr/>
        </p:nvSpPr>
        <p:spPr>
          <a:xfrm>
            <a:off x="1354949" y="981399"/>
            <a:ext cx="11182721" cy="400110"/>
          </a:xfrm>
          <a:prstGeom prst="rect">
            <a:avLst/>
          </a:prstGeom>
        </p:spPr>
        <p:txBody>
          <a:bodyPr wrap="square">
            <a:spAutoFit/>
          </a:bodyPr>
          <a:lstStyle/>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Scadenza contrattuale 01/01/2021 </a:t>
            </a:r>
          </a:p>
        </p:txBody>
      </p:sp>
      <p:sp>
        <p:nvSpPr>
          <p:cNvPr id="16" name="Rettangolo 15">
            <a:extLst>
              <a:ext uri="{FF2B5EF4-FFF2-40B4-BE49-F238E27FC236}">
                <a16:creationId xmlns:a16="http://schemas.microsoft.com/office/drawing/2014/main" xmlns="" id="{2584CDAA-C58C-4C61-BE5F-57CC97130AF2}"/>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
        <p:nvSpPr>
          <p:cNvPr id="17" name="Rettangolo 16">
            <a:extLst>
              <a:ext uri="{FF2B5EF4-FFF2-40B4-BE49-F238E27FC236}">
                <a16:creationId xmlns:a16="http://schemas.microsoft.com/office/drawing/2014/main" xmlns="" id="{86950AD3-A094-421F-A620-23844306B8DF}"/>
              </a:ext>
            </a:extLst>
          </p:cNvPr>
          <p:cNvSpPr/>
          <p:nvPr/>
        </p:nvSpPr>
        <p:spPr>
          <a:xfrm>
            <a:off x="147093" y="2647904"/>
            <a:ext cx="1980286" cy="2554545"/>
          </a:xfrm>
          <a:prstGeom prst="rect">
            <a:avLst/>
          </a:prstGeom>
        </p:spPr>
        <p:txBody>
          <a:bodyPr wrap="square">
            <a:spAutoFit/>
          </a:bodyPr>
          <a:lstStyle/>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Ipotizziamo Docente laureato scuola media – fascia retributiva da 35</a:t>
            </a:r>
          </a:p>
        </p:txBody>
      </p:sp>
      <p:sp>
        <p:nvSpPr>
          <p:cNvPr id="18" name="Rettangolo con angoli arrotondati 17">
            <a:extLst>
              <a:ext uri="{FF2B5EF4-FFF2-40B4-BE49-F238E27FC236}">
                <a16:creationId xmlns:a16="http://schemas.microsoft.com/office/drawing/2014/main" xmlns="" id="{C3505116-8A8F-448C-8384-7DC0A9128CBB}"/>
              </a:ext>
            </a:extLst>
          </p:cNvPr>
          <p:cNvSpPr/>
          <p:nvPr/>
        </p:nvSpPr>
        <p:spPr>
          <a:xfrm>
            <a:off x="8108303" y="4749281"/>
            <a:ext cx="1250302" cy="2705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236807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43CC3493-9827-4038-A534-D3936E658DC8}"/>
              </a:ext>
            </a:extLst>
          </p:cNvPr>
          <p:cNvPicPr>
            <a:picLocks noChangeAspect="1"/>
          </p:cNvPicPr>
          <p:nvPr/>
        </p:nvPicPr>
        <p:blipFill>
          <a:blip r:embed="rId2"/>
          <a:stretch>
            <a:fillRect/>
          </a:stretch>
        </p:blipFill>
        <p:spPr>
          <a:xfrm>
            <a:off x="258949" y="2039613"/>
            <a:ext cx="11751889" cy="4599150"/>
          </a:xfrm>
          <a:prstGeom prst="rect">
            <a:avLst/>
          </a:prstGeom>
        </p:spPr>
      </p:pic>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19</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
        <p:nvSpPr>
          <p:cNvPr id="6" name="Callout: doppia linea piegata 5">
            <a:extLst>
              <a:ext uri="{FF2B5EF4-FFF2-40B4-BE49-F238E27FC236}">
                <a16:creationId xmlns:a16="http://schemas.microsoft.com/office/drawing/2014/main" xmlns="" id="{C72DA42A-E8E4-4022-BEC5-DE59271AC788}"/>
              </a:ext>
            </a:extLst>
          </p:cNvPr>
          <p:cNvSpPr/>
          <p:nvPr/>
        </p:nvSpPr>
        <p:spPr>
          <a:xfrm>
            <a:off x="6556530" y="985653"/>
            <a:ext cx="4248319" cy="1468298"/>
          </a:xfrm>
          <a:prstGeom prst="borderCallout3">
            <a:avLst>
              <a:gd name="adj1" fmla="val 50478"/>
              <a:gd name="adj2" fmla="val -620"/>
              <a:gd name="adj3" fmla="val 52402"/>
              <a:gd name="adj4" fmla="val -16942"/>
              <a:gd name="adj5" fmla="val 100000"/>
              <a:gd name="adj6" fmla="val -16667"/>
              <a:gd name="adj7" fmla="val 252232"/>
              <a:gd name="adj8" fmla="val -53607"/>
            </a:avLst>
          </a:prstGeom>
          <a:solidFill>
            <a:srgbClr val="FF0000"/>
          </a:solidFill>
          <a:ln w="381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Inserire </a:t>
            </a:r>
            <a:r>
              <a:rPr lang="it-IT" sz="1400" b="1" dirty="0" err="1">
                <a:ln w="0"/>
                <a:solidFill>
                  <a:schemeClr val="bg1"/>
                </a:solidFill>
                <a:effectLst>
                  <a:outerShdw blurRad="38100" dist="19050" dir="2700000" algn="tl" rotWithShape="0">
                    <a:schemeClr val="dk1">
                      <a:alpha val="40000"/>
                    </a:schemeClr>
                  </a:outerShdw>
                </a:effectLst>
                <a:latin typeface="Verdana" panose="020B0604030504040204" pitchFamily="34" charset="0"/>
              </a:rPr>
              <a:t>ladecorrenza</a:t>
            </a: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 giuridica, in questo caso la scadenza contrattuale del 01/01/2021 e le nuove retribuzioni alla predetta data.</a:t>
            </a:r>
          </a:p>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Dopo cliccare inserisci riga.</a:t>
            </a:r>
          </a:p>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Quindi salvare il tutto</a:t>
            </a:r>
          </a:p>
        </p:txBody>
      </p:sp>
      <p:sp>
        <p:nvSpPr>
          <p:cNvPr id="9" name="Rettangolo con angoli arrotondati 8">
            <a:extLst>
              <a:ext uri="{FF2B5EF4-FFF2-40B4-BE49-F238E27FC236}">
                <a16:creationId xmlns:a16="http://schemas.microsoft.com/office/drawing/2014/main" xmlns="" id="{F7F78EB7-9912-4A07-A40E-10C5E4105199}"/>
              </a:ext>
            </a:extLst>
          </p:cNvPr>
          <p:cNvSpPr/>
          <p:nvPr/>
        </p:nvSpPr>
        <p:spPr>
          <a:xfrm>
            <a:off x="401217" y="4692144"/>
            <a:ext cx="8733453" cy="21460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xmlns="" id="{6E8BA58D-B2D1-4DC3-B55C-33692088C6A8}"/>
              </a:ext>
            </a:extLst>
          </p:cNvPr>
          <p:cNvSpPr/>
          <p:nvPr/>
        </p:nvSpPr>
        <p:spPr>
          <a:xfrm>
            <a:off x="401217" y="4903583"/>
            <a:ext cx="8733453" cy="21460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a:extLst>
              <a:ext uri="{FF2B5EF4-FFF2-40B4-BE49-F238E27FC236}">
                <a16:creationId xmlns:a16="http://schemas.microsoft.com/office/drawing/2014/main" xmlns="" id="{E0EABA40-2F3B-4CB2-9BD8-08F5DC6A2957}"/>
              </a:ext>
            </a:extLst>
          </p:cNvPr>
          <p:cNvCxnSpPr>
            <a:cxnSpLocks/>
          </p:cNvCxnSpPr>
          <p:nvPr/>
        </p:nvCxnSpPr>
        <p:spPr>
          <a:xfrm>
            <a:off x="8846973" y="2481152"/>
            <a:ext cx="932152" cy="252973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xmlns="" id="{D144E555-4BE0-420F-9F36-645C5D0427D0}"/>
              </a:ext>
            </a:extLst>
          </p:cNvPr>
          <p:cNvCxnSpPr>
            <a:cxnSpLocks/>
          </p:cNvCxnSpPr>
          <p:nvPr/>
        </p:nvCxnSpPr>
        <p:spPr>
          <a:xfrm>
            <a:off x="9779125" y="2453951"/>
            <a:ext cx="1669536" cy="352090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xmlns="" id="{A27E0F16-3ABC-4B33-8771-63D4EBA9FA72}"/>
              </a:ext>
            </a:extLst>
          </p:cNvPr>
          <p:cNvCxnSpPr>
            <a:cxnSpLocks/>
          </p:cNvCxnSpPr>
          <p:nvPr/>
        </p:nvCxnSpPr>
        <p:spPr>
          <a:xfrm flipH="1">
            <a:off x="10711277" y="2453951"/>
            <a:ext cx="93572" cy="95897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19688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2</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2" name="Rettangolo 1">
            <a:extLst>
              <a:ext uri="{FF2B5EF4-FFF2-40B4-BE49-F238E27FC236}">
                <a16:creationId xmlns:a16="http://schemas.microsoft.com/office/drawing/2014/main" xmlns="" id="{53AC951B-0257-4D3D-80DC-30B1309D3A6C}"/>
              </a:ext>
            </a:extLst>
          </p:cNvPr>
          <p:cNvSpPr/>
          <p:nvPr/>
        </p:nvSpPr>
        <p:spPr>
          <a:xfrm>
            <a:off x="1158906" y="2129291"/>
            <a:ext cx="10795247" cy="3693319"/>
          </a:xfrm>
          <a:prstGeom prst="rect">
            <a:avLst/>
          </a:prstGeom>
        </p:spPr>
        <p:txBody>
          <a:bodyPr wrap="square">
            <a:spAutoFit/>
          </a:bodyPr>
          <a:lstStyle/>
          <a:p>
            <a:pPr algn="just"/>
            <a:r>
              <a:rPr lang="it-IT" b="1" dirty="0">
                <a:solidFill>
                  <a:srgbClr val="0070C0"/>
                </a:solidFill>
                <a:latin typeface="Verdana" panose="020B0604030504040204" pitchFamily="34" charset="0"/>
                <a:ea typeface="Verdana" panose="020B0604030504040204" pitchFamily="34" charset="0"/>
                <a:cs typeface="Tahoma" panose="020B0604030504040204" pitchFamily="34" charset="0"/>
              </a:rPr>
              <a:t>Con Circolare 26 del 13/02/2019 l’INPS ha fornito le indicazioni utili per consentire l’elaborazione dei provvedimenti di riliquidazione attraverso l’utilizzo della procedura NUOVA PASSWEB.</a:t>
            </a:r>
          </a:p>
          <a:p>
            <a:pPr algn="just"/>
            <a:r>
              <a:rPr lang="it-IT" b="1" dirty="0">
                <a:solidFill>
                  <a:srgbClr val="0070C0"/>
                </a:solidFill>
                <a:latin typeface="Verdana" panose="020B0604030504040204" pitchFamily="34" charset="0"/>
                <a:ea typeface="Verdana" panose="020B0604030504040204" pitchFamily="34" charset="0"/>
                <a:cs typeface="Tahoma" panose="020B0604030504040204" pitchFamily="34" charset="0"/>
              </a:rPr>
              <a:t>Gli Enti datori di lavoro, per comunicare le informazioni necessarie alla riliquidazione dei trattamenti di pensione, in occasione dell’applicazione dei rinnovi contrattuali, dovranno PRENDERE IN CARICO la posizione assicurativa ed effettuare l’inserimento di un NUOVO ULTIMO MIGLIO (senza sovrascrivere il precedente) con gli incrementi stipendiali spettanti alla data di cessazione dal servizio, compilando altresì la sezione dei “Miglioramenti contrattuali” con gli importi relativi alle scadenze contrattuali future, dandone puntuale comunicazione di avvenuto aggiornamento delle stesse alla competente struttura INPS competente territorialmente.</a:t>
            </a:r>
          </a:p>
          <a:p>
            <a:pPr algn="just"/>
            <a:endParaRPr lang="it-IT" sz="1800" b="1" cap="all" dirty="0">
              <a:solidFill>
                <a:srgbClr val="0070C0"/>
              </a:solidFill>
              <a:latin typeface="Verdana" panose="020B0604030504040204" pitchFamily="34" charset="0"/>
              <a:ea typeface="Verdana" panose="020B0604030504040204" pitchFamily="34" charset="0"/>
              <a:cs typeface="Tahoma" panose="020B0604030504040204" pitchFamily="34" charset="0"/>
            </a:endParaRP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277125"/>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43CC3493-9827-4038-A534-D3936E658DC8}"/>
              </a:ext>
            </a:extLst>
          </p:cNvPr>
          <p:cNvPicPr>
            <a:picLocks noChangeAspect="1"/>
          </p:cNvPicPr>
          <p:nvPr/>
        </p:nvPicPr>
        <p:blipFill>
          <a:blip r:embed="rId2"/>
          <a:stretch>
            <a:fillRect/>
          </a:stretch>
        </p:blipFill>
        <p:spPr>
          <a:xfrm>
            <a:off x="258949" y="2039613"/>
            <a:ext cx="11751889" cy="4599150"/>
          </a:xfrm>
          <a:prstGeom prst="rect">
            <a:avLst/>
          </a:prstGeom>
        </p:spPr>
      </p:pic>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20</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
        <p:nvSpPr>
          <p:cNvPr id="6" name="Callout: doppia linea piegata 5">
            <a:extLst>
              <a:ext uri="{FF2B5EF4-FFF2-40B4-BE49-F238E27FC236}">
                <a16:creationId xmlns:a16="http://schemas.microsoft.com/office/drawing/2014/main" xmlns="" id="{C72DA42A-E8E4-4022-BEC5-DE59271AC788}"/>
              </a:ext>
            </a:extLst>
          </p:cNvPr>
          <p:cNvSpPr/>
          <p:nvPr/>
        </p:nvSpPr>
        <p:spPr>
          <a:xfrm>
            <a:off x="6556530" y="985653"/>
            <a:ext cx="4248319" cy="1468298"/>
          </a:xfrm>
          <a:prstGeom prst="borderCallout3">
            <a:avLst>
              <a:gd name="adj1" fmla="val 50478"/>
              <a:gd name="adj2" fmla="val -620"/>
              <a:gd name="adj3" fmla="val 52402"/>
              <a:gd name="adj4" fmla="val -16942"/>
              <a:gd name="adj5" fmla="val 100000"/>
              <a:gd name="adj6" fmla="val -16667"/>
              <a:gd name="adj7" fmla="val 252232"/>
              <a:gd name="adj8" fmla="val -53607"/>
            </a:avLst>
          </a:prstGeom>
          <a:solidFill>
            <a:srgbClr val="FF0000"/>
          </a:solidFill>
          <a:ln w="381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Inserire </a:t>
            </a:r>
            <a:r>
              <a:rPr lang="it-IT" sz="1400" b="1" dirty="0" err="1">
                <a:ln w="0"/>
                <a:solidFill>
                  <a:schemeClr val="bg1"/>
                </a:solidFill>
                <a:effectLst>
                  <a:outerShdw blurRad="38100" dist="19050" dir="2700000" algn="tl" rotWithShape="0">
                    <a:schemeClr val="dk1">
                      <a:alpha val="40000"/>
                    </a:schemeClr>
                  </a:outerShdw>
                </a:effectLst>
                <a:latin typeface="Verdana" panose="020B0604030504040204" pitchFamily="34" charset="0"/>
              </a:rPr>
              <a:t>ladecorrenza</a:t>
            </a: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 giuridica, in questo caso la scadenza contrattuale del 01/01/2021 e le nuove retribuzioni alla predetta data.</a:t>
            </a:r>
          </a:p>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Dopo cliccare inserisci riga.</a:t>
            </a:r>
          </a:p>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Quindi salvare il tutto</a:t>
            </a:r>
          </a:p>
        </p:txBody>
      </p:sp>
      <p:sp>
        <p:nvSpPr>
          <p:cNvPr id="9" name="Rettangolo con angoli arrotondati 8">
            <a:extLst>
              <a:ext uri="{FF2B5EF4-FFF2-40B4-BE49-F238E27FC236}">
                <a16:creationId xmlns:a16="http://schemas.microsoft.com/office/drawing/2014/main" xmlns="" id="{F7F78EB7-9912-4A07-A40E-10C5E4105199}"/>
              </a:ext>
            </a:extLst>
          </p:cNvPr>
          <p:cNvSpPr/>
          <p:nvPr/>
        </p:nvSpPr>
        <p:spPr>
          <a:xfrm>
            <a:off x="401217" y="4692144"/>
            <a:ext cx="8733453" cy="21460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con angoli arrotondati 11">
            <a:extLst>
              <a:ext uri="{FF2B5EF4-FFF2-40B4-BE49-F238E27FC236}">
                <a16:creationId xmlns:a16="http://schemas.microsoft.com/office/drawing/2014/main" xmlns="" id="{6E8BA58D-B2D1-4DC3-B55C-33692088C6A8}"/>
              </a:ext>
            </a:extLst>
          </p:cNvPr>
          <p:cNvSpPr/>
          <p:nvPr/>
        </p:nvSpPr>
        <p:spPr>
          <a:xfrm>
            <a:off x="401217" y="4903583"/>
            <a:ext cx="8733453" cy="214604"/>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2 12">
            <a:extLst>
              <a:ext uri="{FF2B5EF4-FFF2-40B4-BE49-F238E27FC236}">
                <a16:creationId xmlns:a16="http://schemas.microsoft.com/office/drawing/2014/main" xmlns="" id="{E0EABA40-2F3B-4CB2-9BD8-08F5DC6A2957}"/>
              </a:ext>
            </a:extLst>
          </p:cNvPr>
          <p:cNvCxnSpPr>
            <a:cxnSpLocks/>
          </p:cNvCxnSpPr>
          <p:nvPr/>
        </p:nvCxnSpPr>
        <p:spPr>
          <a:xfrm>
            <a:off x="8846973" y="2481152"/>
            <a:ext cx="932152" cy="252973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xmlns="" id="{D144E555-4BE0-420F-9F36-645C5D0427D0}"/>
              </a:ext>
            </a:extLst>
          </p:cNvPr>
          <p:cNvCxnSpPr>
            <a:cxnSpLocks/>
          </p:cNvCxnSpPr>
          <p:nvPr/>
        </p:nvCxnSpPr>
        <p:spPr>
          <a:xfrm>
            <a:off x="9779125" y="2453951"/>
            <a:ext cx="1669536" cy="3520902"/>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xmlns="" id="{A27E0F16-3ABC-4B33-8771-63D4EBA9FA72}"/>
              </a:ext>
            </a:extLst>
          </p:cNvPr>
          <p:cNvCxnSpPr>
            <a:cxnSpLocks/>
          </p:cNvCxnSpPr>
          <p:nvPr/>
        </p:nvCxnSpPr>
        <p:spPr>
          <a:xfrm flipH="1">
            <a:off x="10711277" y="2453951"/>
            <a:ext cx="93572" cy="95897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xmlns="" id="{59297281-1EC1-443C-8421-A836DD226C45}"/>
              </a:ext>
            </a:extLst>
          </p:cNvPr>
          <p:cNvSpPr/>
          <p:nvPr/>
        </p:nvSpPr>
        <p:spPr>
          <a:xfrm>
            <a:off x="1149379" y="1198725"/>
            <a:ext cx="10861459" cy="400110"/>
          </a:xfrm>
          <a:prstGeom prst="rect">
            <a:avLst/>
          </a:prstGeom>
        </p:spPr>
        <p:txBody>
          <a:bodyPr wrap="square">
            <a:spAutoFit/>
          </a:bodyPr>
          <a:lstStyle/>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Scadenza contrattuale 01/01/2021</a:t>
            </a:r>
          </a:p>
        </p:txBody>
      </p:sp>
    </p:spTree>
    <p:extLst>
      <p:ext uri="{BB962C8B-B14F-4D97-AF65-F5344CB8AC3E}">
        <p14:creationId xmlns:p14="http://schemas.microsoft.com/office/powerpoint/2010/main" xmlns="" val="1751132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21</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
        <p:nvSpPr>
          <p:cNvPr id="16" name="Rettangolo 15">
            <a:extLst>
              <a:ext uri="{FF2B5EF4-FFF2-40B4-BE49-F238E27FC236}">
                <a16:creationId xmlns:a16="http://schemas.microsoft.com/office/drawing/2014/main" xmlns="" id="{8B630D73-E49F-4B8E-858D-E36B9E86801A}"/>
              </a:ext>
            </a:extLst>
          </p:cNvPr>
          <p:cNvSpPr/>
          <p:nvPr/>
        </p:nvSpPr>
        <p:spPr>
          <a:xfrm>
            <a:off x="1870025" y="2794497"/>
            <a:ext cx="7768497" cy="1754326"/>
          </a:xfrm>
          <a:prstGeom prst="rect">
            <a:avLst/>
          </a:prstGeom>
        </p:spPr>
        <p:txBody>
          <a:bodyPr wrap="square">
            <a:spAutoFit/>
          </a:bodyPr>
          <a:lstStyle/>
          <a:p>
            <a:pPr algn="ctr"/>
            <a:r>
              <a:rPr lang="it-IT" sz="3600" b="1" dirty="0">
                <a:solidFill>
                  <a:srgbClr val="0070C0"/>
                </a:solidFill>
                <a:latin typeface="Verdana" panose="020B0604030504040204" pitchFamily="34" charset="0"/>
                <a:ea typeface="Verdana" panose="020B0604030504040204" pitchFamily="34" charset="0"/>
                <a:cs typeface="Tahoma" panose="020B0604030504040204" pitchFamily="34" charset="0"/>
              </a:rPr>
              <a:t>Certificare i dati inseriti e chiudere la lavorazione.</a:t>
            </a:r>
          </a:p>
          <a:p>
            <a:pPr marL="514350" indent="-514350" algn="ctr">
              <a:buFont typeface="+mj-lt"/>
              <a:buAutoNum type="arabicPeriod"/>
            </a:pPr>
            <a:endParaRPr lang="it-IT" sz="3600" b="1" dirty="0">
              <a:solidFill>
                <a:srgbClr val="0070C0"/>
              </a:solidFill>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23015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egnaposto numero diapositiva 2">
            <a:extLst>
              <a:ext uri="{FF2B5EF4-FFF2-40B4-BE49-F238E27FC236}">
                <a16:creationId xmlns:a16="http://schemas.microsoft.com/office/drawing/2014/main" xmlns="" id="{41987248-C951-49EB-AE80-CB4D2060D88D}"/>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1060640C-ECBE-40C6-9ED3-326BE6932538}" type="slidenum">
              <a:rPr lang="it-IT" altLang="it-IT" sz="1200">
                <a:solidFill>
                  <a:schemeClr val="bg1"/>
                </a:solidFill>
              </a:rPr>
              <a:pPr>
                <a:lnSpc>
                  <a:spcPct val="100000"/>
                </a:lnSpc>
                <a:spcBef>
                  <a:spcPct val="0"/>
                </a:spcBef>
                <a:buFontTx/>
                <a:buNone/>
              </a:pPr>
              <a:t>22</a:t>
            </a:fld>
            <a:endParaRPr lang="it-IT" altLang="it-IT" sz="1200">
              <a:solidFill>
                <a:schemeClr val="bg1"/>
              </a:solidFill>
            </a:endParaRPr>
          </a:p>
        </p:txBody>
      </p:sp>
      <p:sp>
        <p:nvSpPr>
          <p:cNvPr id="66564" name="Segnaposto piè di pagina 5">
            <a:extLst>
              <a:ext uri="{FF2B5EF4-FFF2-40B4-BE49-F238E27FC236}">
                <a16:creationId xmlns:a16="http://schemas.microsoft.com/office/drawing/2014/main" xmlns="" id="{26996578-8CA6-458C-AD08-68F0FBB2DB7A}"/>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pic>
        <p:nvPicPr>
          <p:cNvPr id="5" name="Picture 2" descr="C:\Users\gstanizzi.PO523159\AppData\Local\Microsoft\Windows\Temporary Internet Files\Content.IE5\N8S35JNY\grazie_piccolo[1].pn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166640" y="3227651"/>
            <a:ext cx="3936508" cy="171428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3</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2" name="Rettangolo 1">
            <a:extLst>
              <a:ext uri="{FF2B5EF4-FFF2-40B4-BE49-F238E27FC236}">
                <a16:creationId xmlns:a16="http://schemas.microsoft.com/office/drawing/2014/main" xmlns="" id="{53AC951B-0257-4D3D-80DC-30B1309D3A6C}"/>
              </a:ext>
            </a:extLst>
          </p:cNvPr>
          <p:cNvSpPr/>
          <p:nvPr/>
        </p:nvSpPr>
        <p:spPr>
          <a:xfrm>
            <a:off x="1221050" y="1222389"/>
            <a:ext cx="10795247" cy="5016758"/>
          </a:xfrm>
          <a:prstGeom prst="rect">
            <a:avLst/>
          </a:prstGeom>
        </p:spPr>
        <p:txBody>
          <a:bodyPr wrap="square">
            <a:spAutoFit/>
          </a:bodyPr>
          <a:lstStyle/>
          <a:p>
            <a:pPr algn="just"/>
            <a:r>
              <a:rPr lang="it-IT" sz="1600" b="1" dirty="0">
                <a:solidFill>
                  <a:srgbClr val="0070C0"/>
                </a:solidFill>
                <a:latin typeface="Verdana" panose="020B0604030504040204" pitchFamily="34" charset="0"/>
                <a:ea typeface="Verdana" panose="020B0604030504040204" pitchFamily="34" charset="0"/>
                <a:cs typeface="Tahoma" panose="020B0604030504040204" pitchFamily="34" charset="0"/>
              </a:rPr>
              <a:t>La Circolare 26 del 13/02/2019 stabilisce che:</a:t>
            </a:r>
          </a:p>
          <a:p>
            <a:pPr algn="just"/>
            <a:endParaRPr lang="it-IT" sz="1600" b="1" dirty="0">
              <a:solidFill>
                <a:srgbClr val="0070C0"/>
              </a:solidFill>
              <a:latin typeface="Verdana" panose="020B0604030504040204" pitchFamily="34" charset="0"/>
              <a:ea typeface="Verdana" panose="020B0604030504040204" pitchFamily="34" charset="0"/>
              <a:cs typeface="Tahoma" panose="020B0604030504040204" pitchFamily="34" charset="0"/>
            </a:endParaRPr>
          </a:p>
          <a:p>
            <a:pPr algn="just"/>
            <a:r>
              <a:rPr lang="it-IT" sz="1600" b="1" i="1" dirty="0">
                <a:solidFill>
                  <a:srgbClr val="0070C0"/>
                </a:solidFill>
                <a:latin typeface="Verdana" panose="020B0604030504040204" pitchFamily="34" charset="0"/>
                <a:ea typeface="Verdana" panose="020B0604030504040204" pitchFamily="34" charset="0"/>
                <a:cs typeface="Tahoma" panose="020B0604030504040204" pitchFamily="34" charset="0"/>
              </a:rPr>
              <a:t>«Gli Enti datori di lavoro, pertanto, per comunicare le informazioni necessarie alla riliquidazione dei trattamenti di pensione, anche e soprattutto in occasione dell’applicazione dei recenti rinnovi contrattuali, dovranno prendere in carico la posizione assicurativa ed effettuare l’inserimento di un nuovo “ultimo miglio” (senza sovrascrivere il precedente) con gli incrementi stipendiali spettanti alla data di cessazione dal servizio, compilando altresì la sezione dei “Miglioramenti contrattuali” con gli importi relativi alle scadenze contrattuali future.</a:t>
            </a:r>
          </a:p>
          <a:p>
            <a:pPr algn="just"/>
            <a:endParaRPr lang="it-IT" sz="1600" b="1" i="1" dirty="0">
              <a:solidFill>
                <a:srgbClr val="0070C0"/>
              </a:solidFill>
              <a:latin typeface="Verdana" panose="020B0604030504040204" pitchFamily="34" charset="0"/>
              <a:ea typeface="Verdana" panose="020B0604030504040204" pitchFamily="34" charset="0"/>
              <a:cs typeface="Tahoma" panose="020B0604030504040204" pitchFamily="34" charset="0"/>
            </a:endParaRPr>
          </a:p>
          <a:p>
            <a:pPr algn="just"/>
            <a:r>
              <a:rPr lang="it-IT" sz="1600" b="1" i="1" dirty="0">
                <a:solidFill>
                  <a:srgbClr val="0070C0"/>
                </a:solidFill>
                <a:latin typeface="Verdana" panose="020B0604030504040204" pitchFamily="34" charset="0"/>
                <a:ea typeface="Verdana" panose="020B0604030504040204" pitchFamily="34" charset="0"/>
                <a:cs typeface="Tahoma" panose="020B0604030504040204" pitchFamily="34" charset="0"/>
              </a:rPr>
              <a:t>Dell’avvenuto aggiornamento delle posizioni dei propri dipendenti gli Enti datori di lavoro dovranno dare puntuale comunicazione alla Struttura dell’Istituto competente.</a:t>
            </a:r>
          </a:p>
          <a:p>
            <a:pPr algn="just"/>
            <a:endParaRPr lang="it-IT" sz="1600" b="1" i="1" dirty="0">
              <a:solidFill>
                <a:srgbClr val="0070C0"/>
              </a:solidFill>
              <a:latin typeface="Verdana" panose="020B0604030504040204" pitchFamily="34" charset="0"/>
              <a:ea typeface="Verdana" panose="020B0604030504040204" pitchFamily="34" charset="0"/>
              <a:cs typeface="Tahoma" panose="020B0604030504040204" pitchFamily="34" charset="0"/>
            </a:endParaRPr>
          </a:p>
          <a:p>
            <a:pPr algn="just"/>
            <a:r>
              <a:rPr lang="it-IT" sz="1600" b="1" i="1" dirty="0">
                <a:solidFill>
                  <a:srgbClr val="0070C0"/>
                </a:solidFill>
                <a:latin typeface="Verdana" panose="020B0604030504040204" pitchFamily="34" charset="0"/>
                <a:ea typeface="Verdana" panose="020B0604030504040204" pitchFamily="34" charset="0"/>
                <a:cs typeface="Tahoma" panose="020B0604030504040204" pitchFamily="34" charset="0"/>
              </a:rPr>
              <a:t>………</a:t>
            </a:r>
          </a:p>
          <a:p>
            <a:pPr algn="just"/>
            <a:endParaRPr lang="it-IT" sz="1600" b="1" i="1" dirty="0">
              <a:solidFill>
                <a:srgbClr val="0070C0"/>
              </a:solidFill>
              <a:latin typeface="Verdana" panose="020B0604030504040204" pitchFamily="34" charset="0"/>
              <a:ea typeface="Verdana" panose="020B0604030504040204" pitchFamily="34" charset="0"/>
              <a:cs typeface="Tahoma" panose="020B0604030504040204" pitchFamily="34" charset="0"/>
            </a:endParaRPr>
          </a:p>
          <a:p>
            <a:pPr algn="just"/>
            <a:r>
              <a:rPr lang="it-IT" sz="1600" b="1" i="1" dirty="0">
                <a:solidFill>
                  <a:srgbClr val="0070C0"/>
                </a:solidFill>
                <a:latin typeface="Verdana" panose="020B0604030504040204" pitchFamily="34" charset="0"/>
                <a:ea typeface="Verdana" panose="020B0604030504040204" pitchFamily="34" charset="0"/>
                <a:cs typeface="Tahoma" panose="020B0604030504040204" pitchFamily="34" charset="0"/>
              </a:rPr>
              <a:t>Si chiarisce infine che in ogni caso la riliquidazione della pensione sarà comunque subordinata all’invio da parte degli Enti, o di MEF NOIPA per le Amministrazioni di competenza, delle denunce contributive (quadro V1, causale 1, della Lista-</a:t>
            </a:r>
            <a:r>
              <a:rPr lang="it-IT" sz="1600" b="1" i="1" dirty="0" err="1">
                <a:solidFill>
                  <a:srgbClr val="0070C0"/>
                </a:solidFill>
                <a:latin typeface="Verdana" panose="020B0604030504040204" pitchFamily="34" charset="0"/>
                <a:ea typeface="Verdana" panose="020B0604030504040204" pitchFamily="34" charset="0"/>
                <a:cs typeface="Tahoma" panose="020B0604030504040204" pitchFamily="34" charset="0"/>
              </a:rPr>
              <a:t>PosPa</a:t>
            </a:r>
            <a:r>
              <a:rPr lang="it-IT" sz="1600" b="1" i="1" dirty="0">
                <a:solidFill>
                  <a:srgbClr val="0070C0"/>
                </a:solidFill>
                <a:latin typeface="Verdana" panose="020B0604030504040204" pitchFamily="34" charset="0"/>
                <a:ea typeface="Verdana" panose="020B0604030504040204" pitchFamily="34" charset="0"/>
                <a:cs typeface="Tahoma" panose="020B0604030504040204" pitchFamily="34" charset="0"/>
              </a:rPr>
              <a:t>) conseguenti alla corresponsione degli emolumenti arretrati.»</a:t>
            </a:r>
          </a:p>
          <a:p>
            <a:pPr algn="just"/>
            <a:endParaRPr lang="it-IT" sz="1600" b="1" cap="all" dirty="0">
              <a:solidFill>
                <a:srgbClr val="0070C0"/>
              </a:solidFill>
              <a:latin typeface="Verdana" panose="020B0604030504040204" pitchFamily="34" charset="0"/>
              <a:ea typeface="Verdana" panose="020B0604030504040204" pitchFamily="34" charset="0"/>
              <a:cs typeface="Tahoma" panose="020B0604030504040204" pitchFamily="34" charset="0"/>
            </a:endParaRP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Tree>
    <p:extLst>
      <p:ext uri="{BB962C8B-B14F-4D97-AF65-F5344CB8AC3E}">
        <p14:creationId xmlns:p14="http://schemas.microsoft.com/office/powerpoint/2010/main" xmlns="" val="1963506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4</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2" name="Rettangolo 1">
            <a:extLst>
              <a:ext uri="{FF2B5EF4-FFF2-40B4-BE49-F238E27FC236}">
                <a16:creationId xmlns:a16="http://schemas.microsoft.com/office/drawing/2014/main" xmlns="" id="{53AC951B-0257-4D3D-80DC-30B1309D3A6C}"/>
              </a:ext>
            </a:extLst>
          </p:cNvPr>
          <p:cNvSpPr/>
          <p:nvPr/>
        </p:nvSpPr>
        <p:spPr>
          <a:xfrm>
            <a:off x="1158906" y="2732146"/>
            <a:ext cx="10795247" cy="2677656"/>
          </a:xfrm>
          <a:prstGeom prst="rect">
            <a:avLst/>
          </a:prstGeom>
        </p:spPr>
        <p:txBody>
          <a:bodyPr wrap="square">
            <a:spAutoFit/>
          </a:bodyPr>
          <a:lstStyle/>
          <a:p>
            <a:pPr algn="just"/>
            <a:r>
              <a:rPr lang="it-IT" sz="2800" b="1" dirty="0">
                <a:solidFill>
                  <a:srgbClr val="0070C0"/>
                </a:solidFill>
                <a:latin typeface="Verdana" panose="020B0604030504040204" pitchFamily="34" charset="0"/>
                <a:ea typeface="Verdana" panose="020B0604030504040204" pitchFamily="34" charset="0"/>
                <a:cs typeface="Tahoma" panose="020B0604030504040204" pitchFamily="34" charset="0"/>
              </a:rPr>
              <a:t>L’ente datore deve provvedere all’inserimento, attraverso la funzionalità «Lista Dati Integrativi», di:</a:t>
            </a:r>
          </a:p>
          <a:p>
            <a:pPr algn="just"/>
            <a:endParaRPr lang="it-IT" sz="2800" b="1" dirty="0">
              <a:solidFill>
                <a:srgbClr val="0070C0"/>
              </a:solidFill>
              <a:latin typeface="Verdana" panose="020B0604030504040204" pitchFamily="34" charset="0"/>
              <a:ea typeface="Verdana" panose="020B0604030504040204" pitchFamily="34" charset="0"/>
              <a:cs typeface="Tahoma" panose="020B0604030504040204" pitchFamily="34" charset="0"/>
            </a:endParaRPr>
          </a:p>
          <a:p>
            <a:pPr marL="457200" indent="-457200" algn="just">
              <a:buFont typeface="Wingdings" panose="05000000000000000000" pitchFamily="2" charset="2"/>
              <a:buChar char="§"/>
            </a:pPr>
            <a:r>
              <a:rPr lang="it-IT" sz="2800" b="1" dirty="0">
                <a:solidFill>
                  <a:srgbClr val="0070C0"/>
                </a:solidFill>
                <a:latin typeface="Verdana" panose="020B0604030504040204" pitchFamily="34" charset="0"/>
                <a:ea typeface="Verdana" panose="020B0604030504040204" pitchFamily="34" charset="0"/>
                <a:cs typeface="Tahoma" panose="020B0604030504040204" pitchFamily="34" charset="0"/>
              </a:rPr>
              <a:t>Nuovo Ultimo Miglio;</a:t>
            </a:r>
          </a:p>
          <a:p>
            <a:pPr marL="457200" indent="-457200" algn="just">
              <a:buFont typeface="Wingdings" panose="05000000000000000000" pitchFamily="2" charset="2"/>
              <a:buChar char="§"/>
            </a:pPr>
            <a:r>
              <a:rPr lang="it-IT" sz="2800" b="1" dirty="0">
                <a:solidFill>
                  <a:srgbClr val="0070C0"/>
                </a:solidFill>
                <a:latin typeface="Verdana" panose="020B0604030504040204" pitchFamily="34" charset="0"/>
                <a:ea typeface="Verdana" panose="020B0604030504040204" pitchFamily="34" charset="0"/>
                <a:cs typeface="Tahoma" panose="020B0604030504040204" pitchFamily="34" charset="0"/>
              </a:rPr>
              <a:t>Miglioramenti Contrattuali.</a:t>
            </a:r>
            <a:endParaRPr lang="it-IT" sz="2800" b="1" cap="all" dirty="0">
              <a:solidFill>
                <a:srgbClr val="0070C0"/>
              </a:solidFill>
              <a:latin typeface="Verdana" panose="020B0604030504040204" pitchFamily="34" charset="0"/>
              <a:ea typeface="Verdana" panose="020B0604030504040204" pitchFamily="34" charset="0"/>
              <a:cs typeface="Tahoma" panose="020B0604030504040204" pitchFamily="34" charset="0"/>
            </a:endParaRP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Tree>
    <p:extLst>
      <p:ext uri="{BB962C8B-B14F-4D97-AF65-F5344CB8AC3E}">
        <p14:creationId xmlns:p14="http://schemas.microsoft.com/office/powerpoint/2010/main" xmlns="" val="206059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5</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2" name="Rettangolo 1">
            <a:extLst>
              <a:ext uri="{FF2B5EF4-FFF2-40B4-BE49-F238E27FC236}">
                <a16:creationId xmlns:a16="http://schemas.microsoft.com/office/drawing/2014/main" xmlns="" id="{53AC951B-0257-4D3D-80DC-30B1309D3A6C}"/>
              </a:ext>
            </a:extLst>
          </p:cNvPr>
          <p:cNvSpPr/>
          <p:nvPr/>
        </p:nvSpPr>
        <p:spPr>
          <a:xfrm>
            <a:off x="1061251" y="1844379"/>
            <a:ext cx="10861459" cy="4708981"/>
          </a:xfrm>
          <a:prstGeom prst="rect">
            <a:avLst/>
          </a:prstGeom>
        </p:spPr>
        <p:txBody>
          <a:bodyPr wrap="square">
            <a:spAutoFit/>
          </a:bodyPr>
          <a:lstStyle/>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L’ente datore procede ad assegnarsi autonomamente la posizione assicurativa, come attività di servizio, provvedendo a:</a:t>
            </a:r>
          </a:p>
          <a:p>
            <a:pPr algn="just"/>
            <a:endPar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endParaRPr>
          </a:p>
          <a:p>
            <a:pPr marL="514350" indent="-514350" algn="just">
              <a:buFont typeface="+mj-lt"/>
              <a:buAutoNum type="arabicPeriod"/>
            </a:pPr>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Verificare che tutte le DMA abbiano alimentato la posizione assicurativa;</a:t>
            </a:r>
          </a:p>
          <a:p>
            <a:pPr marL="514350" indent="-514350" algn="just">
              <a:buFont typeface="+mj-lt"/>
              <a:buAutoNum type="arabicPeriod"/>
            </a:pPr>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Entra nell’ESECUTORE, menù INTERROGAZIONI - Lista Dati Integrativi:</a:t>
            </a:r>
          </a:p>
          <a:p>
            <a:pPr marL="971550" lvl="1" indent="-514350" algn="just">
              <a:buFont typeface="+mj-lt"/>
              <a:buAutoNum type="arabicPeriod"/>
            </a:pPr>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Dal menù FUNZIONI deve scegliere la voce Inserisci Dati Comuni per creare un Nuovo Ultimo Miglio;</a:t>
            </a:r>
          </a:p>
          <a:p>
            <a:pPr marL="971550" lvl="1" indent="-514350" algn="just">
              <a:buFont typeface="+mj-lt"/>
              <a:buAutoNum type="arabicPeriod"/>
            </a:pPr>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il Nuovo Ultimo Miglio dovrà essere valorizzato con una nuova voce di Determinazione Pensione che avrà lo spazio relativo al numero pratica in bianco;</a:t>
            </a:r>
          </a:p>
          <a:p>
            <a:pPr marL="971550" lvl="1" indent="-514350" algn="just">
              <a:buFont typeface="+mj-lt"/>
              <a:buAutoNum type="arabicPeriod"/>
            </a:pPr>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Il CCNL 2019-2021 prevede 3 scadenze contrattuali: 01/01/2019, 01/01/2020 e 01/01/2021</a:t>
            </a:r>
          </a:p>
          <a:p>
            <a:pPr marL="514350" indent="-514350" algn="just">
              <a:buFont typeface="+mj-lt"/>
              <a:buAutoNum type="arabicPeriod"/>
            </a:pPr>
            <a:endPar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endParaRP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Tree>
    <p:extLst>
      <p:ext uri="{BB962C8B-B14F-4D97-AF65-F5344CB8AC3E}">
        <p14:creationId xmlns:p14="http://schemas.microsoft.com/office/powerpoint/2010/main" xmlns="" val="1440851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6</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2" name="Rettangolo 1">
            <a:extLst>
              <a:ext uri="{FF2B5EF4-FFF2-40B4-BE49-F238E27FC236}">
                <a16:creationId xmlns:a16="http://schemas.microsoft.com/office/drawing/2014/main" xmlns="" id="{53AC951B-0257-4D3D-80DC-30B1309D3A6C}"/>
              </a:ext>
            </a:extLst>
          </p:cNvPr>
          <p:cNvSpPr/>
          <p:nvPr/>
        </p:nvSpPr>
        <p:spPr>
          <a:xfrm>
            <a:off x="936964" y="2070426"/>
            <a:ext cx="10861459" cy="3477875"/>
          </a:xfrm>
          <a:prstGeom prst="rect">
            <a:avLst/>
          </a:prstGeom>
        </p:spPr>
        <p:txBody>
          <a:bodyPr wrap="square">
            <a:spAutoFit/>
          </a:bodyPr>
          <a:lstStyle/>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Esempio di cessato il 31/08/2019:</a:t>
            </a:r>
          </a:p>
          <a:p>
            <a:pPr marL="457200" indent="-457200" algn="just">
              <a:buFont typeface="+mj-lt"/>
              <a:buAutoNum type="arabicPeriod"/>
            </a:pPr>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Verificare che la posizione assicurativa si sia alimentata con gli arretrati contrattuali, attraverso denuncia con DMA/Uniemens con accredito sull’ultimo mese di lavoro agosto 2019, con il quadro V1 CAUSALE 1 DELLA DENUNCIA (pagamento a favore di un soggetto già cessato il 31/08/2019);</a:t>
            </a:r>
          </a:p>
          <a:p>
            <a:pPr algn="just"/>
            <a:endPar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endParaRPr>
          </a:p>
          <a:p>
            <a:pPr algn="just"/>
            <a:r>
              <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rPr>
              <a:t>(la mancanza della predetta DMA non impedisce l’inserimento del nuovo «Ultimo Miglio», sarà cura della Sede INPS verificare l'arrivo della DMA a integrazione/variazione.)</a:t>
            </a:r>
          </a:p>
          <a:p>
            <a:pPr marL="514350" indent="-514350" algn="just">
              <a:buFont typeface="+mj-lt"/>
              <a:buAutoNum type="arabicPeriod"/>
            </a:pPr>
            <a:endParaRPr lang="it-IT" sz="2000" b="1" dirty="0">
              <a:solidFill>
                <a:srgbClr val="0070C0"/>
              </a:solidFill>
              <a:latin typeface="Verdana" panose="020B0604030504040204" pitchFamily="34" charset="0"/>
              <a:ea typeface="Verdana" panose="020B0604030504040204" pitchFamily="34" charset="0"/>
              <a:cs typeface="Tahoma" panose="020B0604030504040204" pitchFamily="34" charset="0"/>
            </a:endParaRP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Tree>
    <p:extLst>
      <p:ext uri="{BB962C8B-B14F-4D97-AF65-F5344CB8AC3E}">
        <p14:creationId xmlns:p14="http://schemas.microsoft.com/office/powerpoint/2010/main" xmlns="" val="385541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7</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pic>
        <p:nvPicPr>
          <p:cNvPr id="4" name="Immagine 3">
            <a:extLst>
              <a:ext uri="{FF2B5EF4-FFF2-40B4-BE49-F238E27FC236}">
                <a16:creationId xmlns:a16="http://schemas.microsoft.com/office/drawing/2014/main" xmlns="" id="{C9244E35-707A-49FB-8B6F-F0E6CAAF3C4C}"/>
              </a:ext>
            </a:extLst>
          </p:cNvPr>
          <p:cNvPicPr>
            <a:picLocks noChangeAspect="1"/>
          </p:cNvPicPr>
          <p:nvPr/>
        </p:nvPicPr>
        <p:blipFill>
          <a:blip r:embed="rId2"/>
          <a:stretch>
            <a:fillRect/>
          </a:stretch>
        </p:blipFill>
        <p:spPr>
          <a:xfrm>
            <a:off x="248575" y="2191873"/>
            <a:ext cx="10902149" cy="3543102"/>
          </a:xfrm>
          <a:prstGeom prst="rect">
            <a:avLst/>
          </a:prstGeom>
        </p:spPr>
      </p:pic>
      <p:sp>
        <p:nvSpPr>
          <p:cNvPr id="5" name="Callout: freccia a sinistra 4">
            <a:extLst>
              <a:ext uri="{FF2B5EF4-FFF2-40B4-BE49-F238E27FC236}">
                <a16:creationId xmlns:a16="http://schemas.microsoft.com/office/drawing/2014/main" xmlns="" id="{49D76B04-AA2C-4F1E-9F34-FBD0E5D6CA32}"/>
              </a:ext>
            </a:extLst>
          </p:cNvPr>
          <p:cNvSpPr/>
          <p:nvPr/>
        </p:nvSpPr>
        <p:spPr>
          <a:xfrm>
            <a:off x="2752078" y="3861785"/>
            <a:ext cx="7377343" cy="559295"/>
          </a:xfrm>
          <a:prstGeom prst="lef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n w="0"/>
                <a:solidFill>
                  <a:schemeClr val="bg1"/>
                </a:solidFill>
                <a:effectLst>
                  <a:outerShdw blurRad="38100" dist="19050" dir="2700000" algn="tl" rotWithShape="0">
                    <a:schemeClr val="dk1">
                      <a:alpha val="40000"/>
                    </a:schemeClr>
                  </a:outerShdw>
                </a:effectLst>
              </a:rPr>
              <a:t>Dal Menù Interrogazioni </a:t>
            </a:r>
            <a:r>
              <a:rPr lang="it-IT" b="1" dirty="0">
                <a:ln w="0"/>
                <a:solidFill>
                  <a:schemeClr val="bg1"/>
                </a:solidFill>
                <a:effectLst>
                  <a:outerShdw blurRad="38100" dist="19050" dir="2700000" algn="tl" rotWithShape="0">
                    <a:schemeClr val="dk1">
                      <a:alpha val="40000"/>
                    </a:schemeClr>
                  </a:outerShdw>
                </a:effectLst>
                <a:sym typeface="Wingdings" panose="05000000000000000000" pitchFamily="2" charset="2"/>
              </a:rPr>
              <a:t> Lista Dati Integrativi</a:t>
            </a:r>
            <a:endParaRPr lang="it-IT"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375807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xmlns="" id="{518C9FC9-C709-4216-BBB3-78B2D444C18F}"/>
              </a:ext>
            </a:extLst>
          </p:cNvPr>
          <p:cNvPicPr>
            <a:picLocks noChangeAspect="1"/>
          </p:cNvPicPr>
          <p:nvPr/>
        </p:nvPicPr>
        <p:blipFill>
          <a:blip r:embed="rId2"/>
          <a:stretch>
            <a:fillRect/>
          </a:stretch>
        </p:blipFill>
        <p:spPr>
          <a:xfrm>
            <a:off x="683581" y="2141497"/>
            <a:ext cx="11117802" cy="3817879"/>
          </a:xfrm>
          <a:prstGeom prst="rect">
            <a:avLst/>
          </a:prstGeom>
        </p:spPr>
      </p:pic>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8</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
        <p:nvSpPr>
          <p:cNvPr id="5" name="Callout: freccia a sinistra 4">
            <a:extLst>
              <a:ext uri="{FF2B5EF4-FFF2-40B4-BE49-F238E27FC236}">
                <a16:creationId xmlns:a16="http://schemas.microsoft.com/office/drawing/2014/main" xmlns="" id="{49D76B04-AA2C-4F1E-9F34-FBD0E5D6CA32}"/>
              </a:ext>
            </a:extLst>
          </p:cNvPr>
          <p:cNvSpPr/>
          <p:nvPr/>
        </p:nvSpPr>
        <p:spPr>
          <a:xfrm>
            <a:off x="4509856" y="3149352"/>
            <a:ext cx="7377343" cy="559295"/>
          </a:xfrm>
          <a:prstGeom prst="lef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ln w="0"/>
                <a:solidFill>
                  <a:schemeClr val="bg1"/>
                </a:solidFill>
                <a:effectLst>
                  <a:outerShdw blurRad="38100" dist="19050" dir="2700000" algn="tl" rotWithShape="0">
                    <a:schemeClr val="dk1">
                      <a:alpha val="40000"/>
                    </a:schemeClr>
                  </a:outerShdw>
                </a:effectLst>
              </a:rPr>
              <a:t>Dal Menù Funzioni </a:t>
            </a:r>
            <a:r>
              <a:rPr lang="it-IT" b="1" dirty="0">
                <a:ln w="0"/>
                <a:solidFill>
                  <a:schemeClr val="bg1"/>
                </a:solidFill>
                <a:effectLst>
                  <a:outerShdw blurRad="38100" dist="19050" dir="2700000" algn="tl" rotWithShape="0">
                    <a:schemeClr val="dk1">
                      <a:alpha val="40000"/>
                    </a:schemeClr>
                  </a:outerShdw>
                </a:effectLst>
                <a:sym typeface="Wingdings" panose="05000000000000000000" pitchFamily="2" charset="2"/>
              </a:rPr>
              <a:t> Inserisci Dati Comuni</a:t>
            </a:r>
            <a:endParaRPr lang="it-IT"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125208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F9E5F763-F61B-4E6F-8349-4BF2C1204644}"/>
              </a:ext>
            </a:extLst>
          </p:cNvPr>
          <p:cNvPicPr>
            <a:picLocks noChangeAspect="1"/>
          </p:cNvPicPr>
          <p:nvPr/>
        </p:nvPicPr>
        <p:blipFill>
          <a:blip r:embed="rId2"/>
          <a:stretch>
            <a:fillRect/>
          </a:stretch>
        </p:blipFill>
        <p:spPr>
          <a:xfrm>
            <a:off x="838200" y="2129261"/>
            <a:ext cx="10156125" cy="4425527"/>
          </a:xfrm>
          <a:prstGeom prst="rect">
            <a:avLst/>
          </a:prstGeom>
        </p:spPr>
      </p:pic>
      <p:sp>
        <p:nvSpPr>
          <p:cNvPr id="15362" name="Segnaposto numero diapositiva 3">
            <a:extLst>
              <a:ext uri="{FF2B5EF4-FFF2-40B4-BE49-F238E27FC236}">
                <a16:creationId xmlns:a16="http://schemas.microsoft.com/office/drawing/2014/main" xmlns="" id="{5B43EBE9-035F-414C-B47A-317D4C527DFB}"/>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fld id="{E6574659-DA55-4DD1-875A-869414301775}" type="slidenum">
              <a:rPr lang="it-IT" altLang="it-IT" sz="1200">
                <a:solidFill>
                  <a:schemeClr val="bg1"/>
                </a:solidFill>
              </a:rPr>
              <a:pPr>
                <a:lnSpc>
                  <a:spcPct val="100000"/>
                </a:lnSpc>
                <a:spcBef>
                  <a:spcPct val="0"/>
                </a:spcBef>
                <a:buFontTx/>
                <a:buNone/>
              </a:pPr>
              <a:t>9</a:t>
            </a:fld>
            <a:endParaRPr lang="it-IT" altLang="it-IT" sz="1200">
              <a:solidFill>
                <a:schemeClr val="bg1"/>
              </a:solidFill>
            </a:endParaRPr>
          </a:p>
        </p:txBody>
      </p:sp>
      <p:sp>
        <p:nvSpPr>
          <p:cNvPr id="15365" name="Segnaposto piè di pagina 5">
            <a:extLst>
              <a:ext uri="{FF2B5EF4-FFF2-40B4-BE49-F238E27FC236}">
                <a16:creationId xmlns:a16="http://schemas.microsoft.com/office/drawing/2014/main" xmlns="" id="{41DE8E42-4571-4B60-938C-A49588C7136B}"/>
              </a:ext>
            </a:extLst>
          </p:cNvPr>
          <p:cNvSpPr>
            <a:spLocks noGrp="1"/>
          </p:cNvSpPr>
          <p:nvPr>
            <p:ph type="ftr" sz="quarter" idx="11"/>
          </p:nvPr>
        </p:nvSpPr>
        <p:spPr bwMode="auto">
          <a:xfrm>
            <a:off x="2989263" y="6554788"/>
            <a:ext cx="629126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fontAlgn="base">
              <a:lnSpc>
                <a:spcPct val="100000"/>
              </a:lnSpc>
              <a:spcBef>
                <a:spcPct val="0"/>
              </a:spcBef>
              <a:spcAft>
                <a:spcPct val="0"/>
              </a:spcAft>
              <a:buFontTx/>
              <a:buNone/>
            </a:pPr>
            <a:r>
              <a:rPr lang="it-IT" altLang="it-IT" sz="1200" dirty="0">
                <a:solidFill>
                  <a:schemeClr val="bg1"/>
                </a:solidFill>
              </a:rPr>
              <a:t>Formazione Direzione Coordinamento Metropolitano Napoli – Dr. Gianfranco Stanizzi </a:t>
            </a:r>
          </a:p>
        </p:txBody>
      </p:sp>
      <p:sp>
        <p:nvSpPr>
          <p:cNvPr id="7" name="Rettangolo 6">
            <a:extLst>
              <a:ext uri="{FF2B5EF4-FFF2-40B4-BE49-F238E27FC236}">
                <a16:creationId xmlns:a16="http://schemas.microsoft.com/office/drawing/2014/main" xmlns="" id="{6BD5611B-817F-4962-9C06-58DA2B9EC3B7}"/>
              </a:ext>
            </a:extLst>
          </p:cNvPr>
          <p:cNvSpPr/>
          <p:nvPr/>
        </p:nvSpPr>
        <p:spPr>
          <a:xfrm>
            <a:off x="1759259" y="140610"/>
            <a:ext cx="9594542" cy="923330"/>
          </a:xfrm>
          <a:prstGeom prst="rect">
            <a:avLst/>
          </a:prstGeom>
        </p:spPr>
        <p:txBody>
          <a:bodyPr wrap="square">
            <a:spAutoFit/>
          </a:bodyPr>
          <a:lstStyle/>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Circolare INPS N° 26 del 13/02/2019</a:t>
            </a:r>
          </a:p>
          <a:p>
            <a:r>
              <a:rPr lang="it-IT" b="1" cap="all" dirty="0">
                <a:solidFill>
                  <a:srgbClr val="0070C0"/>
                </a:solidFill>
                <a:latin typeface="Verdana" panose="020B0604030504040204" pitchFamily="34" charset="0"/>
                <a:ea typeface="Verdana" panose="020B0604030504040204" pitchFamily="34" charset="0"/>
                <a:cs typeface="Tahoma" panose="020B0604030504040204" pitchFamily="34" charset="0"/>
              </a:rPr>
              <a:t>Riliquidazioni delle pensioni per gli iscritti a tutte le Casse delle pensioni pubbliche</a:t>
            </a:r>
          </a:p>
        </p:txBody>
      </p:sp>
      <p:sp>
        <p:nvSpPr>
          <p:cNvPr id="6" name="Callout: doppia linea piegata 5">
            <a:extLst>
              <a:ext uri="{FF2B5EF4-FFF2-40B4-BE49-F238E27FC236}">
                <a16:creationId xmlns:a16="http://schemas.microsoft.com/office/drawing/2014/main" xmlns="" id="{C72DA42A-E8E4-4022-BEC5-DE59271AC788}"/>
              </a:ext>
            </a:extLst>
          </p:cNvPr>
          <p:cNvSpPr/>
          <p:nvPr/>
        </p:nvSpPr>
        <p:spPr>
          <a:xfrm>
            <a:off x="7771730" y="3880359"/>
            <a:ext cx="3222595" cy="923330"/>
          </a:xfrm>
          <a:prstGeom prst="borderCallout3">
            <a:avLst>
              <a:gd name="adj1" fmla="val 50478"/>
              <a:gd name="adj2" fmla="val -620"/>
              <a:gd name="adj3" fmla="val 52402"/>
              <a:gd name="adj4" fmla="val -16942"/>
              <a:gd name="adj5" fmla="val 100000"/>
              <a:gd name="adj6" fmla="val -16667"/>
              <a:gd name="adj7" fmla="val 161037"/>
              <a:gd name="adj8" fmla="val -68664"/>
            </a:avLst>
          </a:prstGeom>
          <a:solidFill>
            <a:srgbClr val="FF0000"/>
          </a:solidFill>
          <a:ln w="38100">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ln w="0"/>
                <a:solidFill>
                  <a:schemeClr val="bg1"/>
                </a:solidFill>
                <a:effectLst>
                  <a:outerShdw blurRad="38100" dist="19050" dir="2700000" algn="tl" rotWithShape="0">
                    <a:schemeClr val="dk1">
                      <a:alpha val="40000"/>
                    </a:schemeClr>
                  </a:outerShdw>
                </a:effectLst>
                <a:latin typeface="Verdana" panose="020B0604030504040204" pitchFamily="34" charset="0"/>
              </a:rPr>
              <a:t>Dal menù a tendina «Tipo Prestazione(*)» selezionare Determinazione pensione</a:t>
            </a:r>
          </a:p>
        </p:txBody>
      </p:sp>
    </p:spTree>
    <p:extLst>
      <p:ext uri="{BB962C8B-B14F-4D97-AF65-F5344CB8AC3E}">
        <p14:creationId xmlns:p14="http://schemas.microsoft.com/office/powerpoint/2010/main" xmlns="" val="3269474827"/>
      </p:ext>
    </p:extLst>
  </p:cSld>
  <p:clrMapOvr>
    <a:masterClrMapping/>
  </p:clrMapOvr>
</p:sld>
</file>

<file path=ppt/theme/theme1.xml><?xml version="1.0" encoding="utf-8"?>
<a:theme xmlns:a="http://schemas.openxmlformats.org/drawingml/2006/main" name="Presentazione standard">
  <a:themeElements>
    <a:clrScheme name="inps 1">
      <a:dk1>
        <a:srgbClr val="000000"/>
      </a:dk1>
      <a:lt1>
        <a:srgbClr val="FFFFFF"/>
      </a:lt1>
      <a:dk2>
        <a:srgbClr val="6D6D6D"/>
      </a:dk2>
      <a:lt2>
        <a:srgbClr val="E7E6E6"/>
      </a:lt2>
      <a:accent1>
        <a:srgbClr val="007DB3"/>
      </a:accent1>
      <a:accent2>
        <a:srgbClr val="41AAD7"/>
      </a:accent2>
      <a:accent3>
        <a:srgbClr val="E5CE23"/>
      </a:accent3>
      <a:accent4>
        <a:srgbClr val="65DDE0"/>
      </a:accent4>
      <a:accent5>
        <a:srgbClr val="FF6D26"/>
      </a:accent5>
      <a:accent6>
        <a:srgbClr val="9E0051"/>
      </a:accent6>
      <a:hlink>
        <a:srgbClr val="0090C0"/>
      </a:hlink>
      <a:folHlink>
        <a:srgbClr val="59595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zione standard.potx" id="{80DC5DC9-088E-44E2-ADC4-A5A3090FC596}" vid="{EB44DEA0-35E3-4153-946C-94B964E56632}"/>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standard</Template>
  <TotalTime>6509</TotalTime>
  <Words>1356</Words>
  <Application>Microsoft Office PowerPoint</Application>
  <PresentationFormat>Personalizzato</PresentationFormat>
  <Paragraphs>141</Paragraphs>
  <Slides>22</Slides>
  <Notes>2</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Presentazione standard</vt:lpstr>
      <vt:lpstr>GESTIONE DIPENDENTI PUBBLICI CCNL DEL COMPARTO ISTRUZIONE E RICERCA TRIENNIO 2019-2021 RILIQUIDAIZONE TRATTAMENTI PENSIONISTICI</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sic facet</dc:title>
  <dc:creator>cdelledonne</dc:creator>
  <cp:lastModifiedBy>f.marcato</cp:lastModifiedBy>
  <cp:revision>324</cp:revision>
  <cp:lastPrinted>2018-09-04T07:08:35Z</cp:lastPrinted>
  <dcterms:created xsi:type="dcterms:W3CDTF">2018-11-14T11:25:28Z</dcterms:created>
  <dcterms:modified xsi:type="dcterms:W3CDTF">2023-02-22T11:00:25Z</dcterms:modified>
</cp:coreProperties>
</file>