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37"/>
  </p:notesMasterIdLst>
  <p:handoutMasterIdLst>
    <p:handoutMasterId r:id="rId38"/>
  </p:handoutMasterIdLst>
  <p:sldIdLst>
    <p:sldId id="582" r:id="rId5"/>
    <p:sldId id="584" r:id="rId6"/>
    <p:sldId id="412" r:id="rId7"/>
    <p:sldId id="585" r:id="rId8"/>
    <p:sldId id="709" r:id="rId9"/>
    <p:sldId id="710" r:id="rId10"/>
    <p:sldId id="748" r:id="rId11"/>
    <p:sldId id="588" r:id="rId12"/>
    <p:sldId id="678" r:id="rId13"/>
    <p:sldId id="750" r:id="rId14"/>
    <p:sldId id="749" r:id="rId15"/>
    <p:sldId id="751" r:id="rId16"/>
    <p:sldId id="752" r:id="rId17"/>
    <p:sldId id="753" r:id="rId18"/>
    <p:sldId id="705" r:id="rId19"/>
    <p:sldId id="754" r:id="rId20"/>
    <p:sldId id="755" r:id="rId21"/>
    <p:sldId id="686" r:id="rId22"/>
    <p:sldId id="756" r:id="rId23"/>
    <p:sldId id="757" r:id="rId24"/>
    <p:sldId id="758" r:id="rId25"/>
    <p:sldId id="759" r:id="rId26"/>
    <p:sldId id="760" r:id="rId27"/>
    <p:sldId id="761" r:id="rId28"/>
    <p:sldId id="762" r:id="rId29"/>
    <p:sldId id="763" r:id="rId30"/>
    <p:sldId id="764" r:id="rId31"/>
    <p:sldId id="768" r:id="rId32"/>
    <p:sldId id="765" r:id="rId33"/>
    <p:sldId id="766" r:id="rId34"/>
    <p:sldId id="767" r:id="rId35"/>
    <p:sldId id="713" r:id="rId36"/>
  </p:sldIdLst>
  <p:sldSz cx="14630400" cy="8229600"/>
  <p:notesSz cx="7315200" cy="9601200"/>
  <p:embeddedFontLst>
    <p:embeddedFont>
      <p:font typeface="Calibri" panose="020F0502020204030204" pitchFamily="34" charset="0"/>
      <p:regular r:id="rId39"/>
      <p:bold r:id="rId40"/>
      <p:italic r:id="rId41"/>
      <p:boldItalic r:id="rId42"/>
    </p:embeddedFont>
    <p:embeddedFont>
      <p:font typeface="Monotype Corsiva" panose="03010101010201010101" pitchFamily="66" charset="0"/>
      <p:italic r:id="rId43"/>
    </p:embeddedFont>
    <p:embeddedFont>
      <p:font typeface="Titillium Web" panose="00000500000000000000" pitchFamily="2" charset="0"/>
      <p:regular r:id="rId44"/>
      <p:bold r:id="rId45"/>
      <p:italic r:id="rId46"/>
      <p:boldItalic r:id="rId47"/>
    </p:embeddedFont>
  </p:embeddedFontLst>
  <p:defaultTextStyle>
    <a:defPPr>
      <a:defRPr lang="en-US"/>
    </a:defPPr>
    <a:lvl1pPr marL="0" algn="l" defTabSz="1463040" rtl="0" eaLnBrk="1" latinLnBrk="0" hangingPunct="1">
      <a:defRPr sz="2880" kern="1200">
        <a:solidFill>
          <a:schemeClr val="tx1"/>
        </a:solidFill>
        <a:latin typeface="+mn-lt"/>
        <a:ea typeface="+mn-ea"/>
        <a:cs typeface="+mn-cs"/>
      </a:defRPr>
    </a:lvl1pPr>
    <a:lvl2pPr marL="731520" algn="l" defTabSz="1463040" rtl="0" eaLnBrk="1" latinLnBrk="0" hangingPunct="1">
      <a:defRPr sz="2880" kern="1200">
        <a:solidFill>
          <a:schemeClr val="tx1"/>
        </a:solidFill>
        <a:latin typeface="+mn-lt"/>
        <a:ea typeface="+mn-ea"/>
        <a:cs typeface="+mn-cs"/>
      </a:defRPr>
    </a:lvl2pPr>
    <a:lvl3pPr marL="1463040" algn="l" defTabSz="1463040" rtl="0" eaLnBrk="1" latinLnBrk="0" hangingPunct="1">
      <a:defRPr sz="2880" kern="1200">
        <a:solidFill>
          <a:schemeClr val="tx1"/>
        </a:solidFill>
        <a:latin typeface="+mn-lt"/>
        <a:ea typeface="+mn-ea"/>
        <a:cs typeface="+mn-cs"/>
      </a:defRPr>
    </a:lvl3pPr>
    <a:lvl4pPr marL="2194560" algn="l" defTabSz="1463040" rtl="0" eaLnBrk="1" latinLnBrk="0" hangingPunct="1">
      <a:defRPr sz="2880" kern="1200">
        <a:solidFill>
          <a:schemeClr val="tx1"/>
        </a:solidFill>
        <a:latin typeface="+mn-lt"/>
        <a:ea typeface="+mn-ea"/>
        <a:cs typeface="+mn-cs"/>
      </a:defRPr>
    </a:lvl4pPr>
    <a:lvl5pPr marL="2926080" algn="l" defTabSz="1463040" rtl="0" eaLnBrk="1" latinLnBrk="0" hangingPunct="1">
      <a:defRPr sz="2880" kern="1200">
        <a:solidFill>
          <a:schemeClr val="tx1"/>
        </a:solidFill>
        <a:latin typeface="+mn-lt"/>
        <a:ea typeface="+mn-ea"/>
        <a:cs typeface="+mn-cs"/>
      </a:defRPr>
    </a:lvl5pPr>
    <a:lvl6pPr marL="3657600" algn="l" defTabSz="1463040" rtl="0" eaLnBrk="1" latinLnBrk="0" hangingPunct="1">
      <a:defRPr sz="2880" kern="1200">
        <a:solidFill>
          <a:schemeClr val="tx1"/>
        </a:solidFill>
        <a:latin typeface="+mn-lt"/>
        <a:ea typeface="+mn-ea"/>
        <a:cs typeface="+mn-cs"/>
      </a:defRPr>
    </a:lvl6pPr>
    <a:lvl7pPr marL="4389120" algn="l" defTabSz="1463040" rtl="0" eaLnBrk="1" latinLnBrk="0" hangingPunct="1">
      <a:defRPr sz="2880" kern="1200">
        <a:solidFill>
          <a:schemeClr val="tx1"/>
        </a:solidFill>
        <a:latin typeface="+mn-lt"/>
        <a:ea typeface="+mn-ea"/>
        <a:cs typeface="+mn-cs"/>
      </a:defRPr>
    </a:lvl7pPr>
    <a:lvl8pPr marL="5120640" algn="l" defTabSz="1463040" rtl="0" eaLnBrk="1" latinLnBrk="0" hangingPunct="1">
      <a:defRPr sz="2880" kern="1200">
        <a:solidFill>
          <a:schemeClr val="tx1"/>
        </a:solidFill>
        <a:latin typeface="+mn-lt"/>
        <a:ea typeface="+mn-ea"/>
        <a:cs typeface="+mn-cs"/>
      </a:defRPr>
    </a:lvl8pPr>
    <a:lvl9pPr marL="5852160" algn="l" defTabSz="1463040" rtl="0" eaLnBrk="1" latinLnBrk="0" hangingPunct="1">
      <a:defRPr sz="288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62BCA8-DD9C-4F61-A776-84C6E032D65E}">
          <p14:sldIdLst>
            <p14:sldId id="582"/>
            <p14:sldId id="584"/>
            <p14:sldId id="412"/>
            <p14:sldId id="585"/>
            <p14:sldId id="709"/>
            <p14:sldId id="710"/>
            <p14:sldId id="748"/>
            <p14:sldId id="588"/>
            <p14:sldId id="678"/>
            <p14:sldId id="750"/>
            <p14:sldId id="749"/>
            <p14:sldId id="751"/>
            <p14:sldId id="752"/>
            <p14:sldId id="753"/>
            <p14:sldId id="705"/>
            <p14:sldId id="754"/>
            <p14:sldId id="755"/>
            <p14:sldId id="686"/>
            <p14:sldId id="756"/>
            <p14:sldId id="757"/>
            <p14:sldId id="758"/>
            <p14:sldId id="759"/>
            <p14:sldId id="760"/>
            <p14:sldId id="761"/>
            <p14:sldId id="762"/>
            <p14:sldId id="763"/>
            <p14:sldId id="764"/>
            <p14:sldId id="768"/>
            <p14:sldId id="765"/>
            <p14:sldId id="766"/>
            <p14:sldId id="767"/>
            <p14:sldId id="713"/>
          </p14:sldIdLst>
        </p14:section>
      </p14:sectionLst>
    </p:ext>
    <p:ext uri="{EFAFB233-063F-42B5-8137-9DF3F51BA10A}">
      <p15:sldGuideLst xmlns:p15="http://schemas.microsoft.com/office/powerpoint/2012/main">
        <p15:guide id="1" orient="horz" pos="823" userDrawn="1">
          <p15:clr>
            <a:srgbClr val="A4A3A4"/>
          </p15:clr>
        </p15:guide>
        <p15:guide id="2" orient="horz" pos="2728" userDrawn="1">
          <p15:clr>
            <a:srgbClr val="A4A3A4"/>
          </p15:clr>
        </p15:guide>
        <p15:guide id="3" orient="horz" pos="4522" userDrawn="1">
          <p15:clr>
            <a:srgbClr val="A4A3A4"/>
          </p15:clr>
        </p15:guide>
        <p15:guide id="4" orient="horz" pos="4896" userDrawn="1">
          <p15:clr>
            <a:srgbClr val="A4A3A4"/>
          </p15:clr>
        </p15:guide>
        <p15:guide id="5" pos="7488" userDrawn="1">
          <p15:clr>
            <a:srgbClr val="A4A3A4"/>
          </p15:clr>
        </p15:guide>
        <p15:guide id="6" pos="526" userDrawn="1">
          <p15:clr>
            <a:srgbClr val="A4A3A4"/>
          </p15:clr>
        </p15:guide>
        <p15:guide id="7" pos="3024" userDrawn="1">
          <p15:clr>
            <a:srgbClr val="A4A3A4"/>
          </p15:clr>
        </p15:guide>
        <p15:guide id="8" pos="3312" userDrawn="1">
          <p15:clr>
            <a:srgbClr val="A4A3A4"/>
          </p15:clr>
        </p15:guide>
        <p15:guide id="9" pos="4464" userDrawn="1">
          <p15:clr>
            <a:srgbClr val="A4A3A4"/>
          </p15:clr>
        </p15:guide>
        <p15:guide id="10" pos="4608" userDrawn="1">
          <p15:clr>
            <a:srgbClr val="A4A3A4"/>
          </p15:clr>
        </p15:guide>
        <p15:guide id="11" pos="4752" userDrawn="1">
          <p15:clr>
            <a:srgbClr val="A4A3A4"/>
          </p15:clr>
        </p15:guide>
        <p15:guide id="12" pos="5904" userDrawn="1">
          <p15:clr>
            <a:srgbClr val="A4A3A4"/>
          </p15:clr>
        </p15:guide>
        <p15:guide id="13" pos="6192" userDrawn="1">
          <p15:clr>
            <a:srgbClr val="A4A3A4"/>
          </p15:clr>
        </p15:guide>
        <p15:guide id="14" pos="8784" userDrawn="1">
          <p15:clr>
            <a:srgbClr val="A4A3A4"/>
          </p15:clr>
        </p15:guide>
      </p15:sldGuideLst>
    </p:ext>
    <p:ext uri="{2D200454-40CA-4A62-9FC3-DE9A4176ACB9}">
      <p15:notesGuideLst xmlns:p15="http://schemas.microsoft.com/office/powerpoint/2012/main">
        <p15:guide id="1" orient="horz" pos="2785" userDrawn="1">
          <p15:clr>
            <a:srgbClr val="A4A3A4"/>
          </p15:clr>
        </p15:guide>
        <p15:guide id="2" pos="2324" userDrawn="1">
          <p15:clr>
            <a:srgbClr val="A4A3A4"/>
          </p15:clr>
        </p15:guide>
        <p15:guide id="3" orient="horz" pos="3024" userDrawn="1">
          <p15:clr>
            <a:srgbClr val="A4A3A4"/>
          </p15:clr>
        </p15:guide>
        <p15:guide id="4"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ati, Rosalba" initials="F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F7A07"/>
    <a:srgbClr val="0065CE"/>
    <a:srgbClr val="E99E29"/>
    <a:srgbClr val="7F7F7F"/>
    <a:srgbClr val="EF9032"/>
    <a:srgbClr val="39B2D6"/>
    <a:srgbClr val="929292"/>
    <a:srgbClr val="FFFBFF"/>
    <a:srgbClr val="002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BD401-D95A-45DF-92F0-D996355BCA1F}" v="1341" dt="2021-12-09T09:19:06.554"/>
  </p1510:revLst>
</p1510:revInfo>
</file>

<file path=ppt/tableStyles.xml><?xml version="1.0" encoding="utf-8"?>
<a:tblStyleLst xmlns:a="http://schemas.openxmlformats.org/drawingml/2006/main" def="{45BD5076-5073-49C7-9E08-65982F3C9860}">
  <a:tblStyle styleId="{45BD5076-5073-49C7-9E08-65982F3C9860}" styleName="DXC Table">
    <a:wholeTbl>
      <a:tcTxStyle>
        <a:fontRef idx="minor"/>
        <a:srgbClr val="000000"/>
      </a:tcTxStyle>
      <a:tcStyle>
        <a:tcBdr>
          <a:left>
            <a:ln>
              <a:noFill/>
            </a:ln>
          </a:left>
          <a:right>
            <a:ln>
              <a:noFill/>
            </a:ln>
          </a:right>
          <a:top>
            <a:ln w="6350">
              <a:solidFill>
                <a:srgbClr val="000000"/>
              </a:solidFill>
            </a:ln>
          </a:top>
          <a:bottom>
            <a:ln w="6350">
              <a:solidFill>
                <a:srgbClr val="000000"/>
              </a:solidFill>
            </a:ln>
          </a:bottom>
          <a:insideH>
            <a:ln w="6350">
              <a:solidFill>
                <a:srgbClr val="000000"/>
              </a:solidFill>
            </a:ln>
          </a:insideH>
          <a:insideV>
            <a:ln>
              <a:noFill/>
            </a:ln>
          </a:insideV>
        </a:tcBdr>
        <a:fill>
          <a:noFill/>
        </a:fill>
      </a:tcStyle>
    </a:wholeTbl>
    <a:lastCol>
      <a:tcTxStyle b="on">
        <a:fontRef idx="major"/>
        <a:srgbClr val="000000"/>
      </a:tcTxStyle>
      <a:tcStyle>
        <a:tcBdr/>
      </a:tcStyle>
    </a:lastCol>
    <a:firstCol>
      <a:tcTxStyle b="on">
        <a:fontRef idx="major"/>
        <a:srgbClr val="000000"/>
      </a:tcTxStyle>
      <a:tcStyle>
        <a:tcBdr/>
      </a:tcStyle>
    </a:firstCol>
    <a:lastRow>
      <a:tcTxStyle b="on">
        <a:fontRef idx="major"/>
        <a:srgbClr val="000000"/>
      </a:tcTxStyle>
      <a:tcStyle>
        <a:tcBdr>
          <a:top>
            <a:ln w="19050">
              <a:solidFill>
                <a:srgbClr val="000000"/>
              </a:solidFill>
            </a:ln>
          </a:top>
          <a:bottom>
            <a:ln>
              <a:noFill/>
            </a:ln>
          </a:bottom>
        </a:tcBdr>
        <a:fill>
          <a:noFill/>
        </a:fill>
      </a:tcStyle>
    </a:lastRow>
    <a:firstRow>
      <a:tcTxStyle b="on">
        <a:fontRef idx="major"/>
        <a:srgbClr val="000000"/>
      </a:tcTxStyle>
      <a:tcStyle>
        <a:tcBdr>
          <a:top>
            <a:ln>
              <a:noFill/>
            </a:ln>
          </a:top>
          <a:bottom>
            <a:ln w="19050">
              <a:solidFill>
                <a:srgbClr val="000000"/>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 autoAdjust="0"/>
    <p:restoredTop sz="87083" autoAdjust="0"/>
  </p:normalViewPr>
  <p:slideViewPr>
    <p:cSldViewPr snapToObjects="1" showGuides="1">
      <p:cViewPr varScale="1">
        <p:scale>
          <a:sx n="72" d="100"/>
          <a:sy n="72" d="100"/>
        </p:scale>
        <p:origin x="878" y="67"/>
      </p:cViewPr>
      <p:guideLst>
        <p:guide orient="horz" pos="823"/>
        <p:guide orient="horz" pos="2728"/>
        <p:guide orient="horz" pos="4522"/>
        <p:guide orient="horz" pos="4896"/>
        <p:guide pos="7488"/>
        <p:guide pos="526"/>
        <p:guide pos="3024"/>
        <p:guide pos="3312"/>
        <p:guide pos="4464"/>
        <p:guide pos="4608"/>
        <p:guide pos="4752"/>
        <p:guide pos="5904"/>
        <p:guide pos="6192"/>
        <p:guide pos="8784"/>
      </p:guideLst>
    </p:cSldViewPr>
  </p:slid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47" d="100"/>
          <a:sy n="47" d="100"/>
        </p:scale>
        <p:origin x="2792" y="48"/>
      </p:cViewPr>
      <p:guideLst>
        <p:guide orient="horz" pos="2785"/>
        <p:guide pos="2324"/>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1440" tIns="45720" rIns="91440" bIns="45720" rtlCol="0"/>
          <a:lstStyle>
            <a:lvl1pPr algn="l">
              <a:defRPr sz="1200"/>
            </a:lvl1pPr>
          </a:lstStyle>
          <a:p>
            <a:endParaRPr lang="en-US" dirty="0">
              <a:latin typeface="Arial"/>
              <a:cs typeface="Arial"/>
            </a:endParaRPr>
          </a:p>
        </p:txBody>
      </p:sp>
      <p:sp>
        <p:nvSpPr>
          <p:cNvPr id="3" name="Date Placeholder 2"/>
          <p:cNvSpPr>
            <a:spLocks noGrp="1"/>
          </p:cNvSpPr>
          <p:nvPr>
            <p:ph type="dt" sz="quarter" idx="1"/>
          </p:nvPr>
        </p:nvSpPr>
        <p:spPr>
          <a:xfrm>
            <a:off x="4143587" y="1"/>
            <a:ext cx="3169920" cy="480060"/>
          </a:xfrm>
          <a:prstGeom prst="rect">
            <a:avLst/>
          </a:prstGeom>
        </p:spPr>
        <p:txBody>
          <a:bodyPr vert="horz" lIns="91440" tIns="45720" rIns="91440" bIns="45720" rtlCol="0"/>
          <a:lstStyle>
            <a:lvl1pPr algn="r">
              <a:defRPr sz="1200"/>
            </a:lvl1pPr>
          </a:lstStyle>
          <a:p>
            <a:fld id="{C53EA277-358B-E94E-961E-33D0503F6849}" type="datetimeFigureOut">
              <a:rPr lang="en-US" smtClean="0">
                <a:latin typeface="Arial"/>
                <a:cs typeface="Arial"/>
              </a:rPr>
              <a:t>3/26/2023</a:t>
            </a:fld>
            <a:endParaRPr lang="en-US" dirty="0">
              <a:latin typeface="Arial"/>
              <a:cs typeface="Arial"/>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1440" tIns="45720" rIns="91440" bIns="45720" rtlCol="0" anchor="b"/>
          <a:lstStyle>
            <a:lvl1pPr algn="l">
              <a:defRPr sz="1200"/>
            </a:lvl1pPr>
          </a:lstStyle>
          <a:p>
            <a:endParaRPr lang="en-US" dirty="0">
              <a:latin typeface="Arial"/>
              <a:cs typeface="Arial"/>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1440" tIns="45720" rIns="91440" bIns="45720" rtlCol="0" anchor="b"/>
          <a:lstStyle>
            <a:lvl1pPr algn="r">
              <a:defRPr sz="1200"/>
            </a:lvl1pPr>
          </a:lstStyle>
          <a:p>
            <a:fld id="{70AC7428-30A9-FD43-A0D8-DB91B17088EC}" type="slidenum">
              <a:rPr lang="en-US" smtClean="0">
                <a:latin typeface="Arial"/>
                <a:cs typeface="Arial"/>
              </a:rPr>
              <a:t>‹N›</a:t>
            </a:fld>
            <a:endParaRPr lang="en-US" dirty="0">
              <a:latin typeface="Arial"/>
              <a:cs typeface="Arial"/>
            </a:endParaRPr>
          </a:p>
        </p:txBody>
      </p:sp>
    </p:spTree>
    <p:extLst>
      <p:ext uri="{BB962C8B-B14F-4D97-AF65-F5344CB8AC3E}">
        <p14:creationId xmlns:p14="http://schemas.microsoft.com/office/powerpoint/2010/main" val="134764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1440" tIns="45720" rIns="91440" bIns="45720" rtlCol="0"/>
          <a:lstStyle>
            <a:lvl1pPr algn="r">
              <a:defRPr sz="1200">
                <a:latin typeface="Arial"/>
                <a:cs typeface="Arial"/>
              </a:defRPr>
            </a:lvl1pPr>
          </a:lstStyle>
          <a:p>
            <a:fld id="{73B26A0F-F4D6-9B4F-A87B-D8948CDE3BB4}" type="datetimeFigureOut">
              <a:rPr lang="en-US" smtClean="0"/>
              <a:pPr/>
              <a:t>3/26/2023</a:t>
            </a:fld>
            <a:endParaRPr lang="en-US" dirty="0"/>
          </a:p>
        </p:txBody>
      </p:sp>
      <p:sp>
        <p:nvSpPr>
          <p:cNvPr id="4" name="Slide Image Placeholder 3"/>
          <p:cNvSpPr>
            <a:spLocks noGrp="1" noRot="1" noChangeAspect="1"/>
          </p:cNvSpPr>
          <p:nvPr>
            <p:ph type="sldImg" idx="2"/>
          </p:nvPr>
        </p:nvSpPr>
        <p:spPr>
          <a:xfrm>
            <a:off x="455613" y="719138"/>
            <a:ext cx="6403975" cy="36020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06401" y="4560570"/>
            <a:ext cx="6502400" cy="432054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1440" tIns="45720" rIns="91440" bIns="45720" rtlCol="0" anchor="b"/>
          <a:lstStyle>
            <a:lvl1pPr algn="l">
              <a:defRPr sz="1200">
                <a:latin typeface="Arial"/>
                <a:cs typeface="Arial"/>
              </a:defRPr>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1440" tIns="45720" rIns="91440" bIns="45720" rtlCol="0" anchor="b"/>
          <a:lstStyle>
            <a:lvl1pPr algn="r">
              <a:defRPr sz="1200">
                <a:latin typeface="Arial"/>
                <a:cs typeface="Arial"/>
              </a:defRPr>
            </a:lvl1pPr>
          </a:lstStyle>
          <a:p>
            <a:fld id="{7DE2E8FF-3D0C-9D4D-B4D1-3089215958A5}" type="slidenum">
              <a:rPr lang="en-US" smtClean="0"/>
              <a:pPr/>
              <a:t>‹N›</a:t>
            </a:fld>
            <a:endParaRPr lang="en-US" dirty="0"/>
          </a:p>
        </p:txBody>
      </p:sp>
    </p:spTree>
    <p:extLst>
      <p:ext uri="{BB962C8B-B14F-4D97-AF65-F5344CB8AC3E}">
        <p14:creationId xmlns:p14="http://schemas.microsoft.com/office/powerpoint/2010/main" val="3274134959"/>
      </p:ext>
    </p:extLst>
  </p:cSld>
  <p:clrMap bg1="lt1" tx1="dk1" bg2="lt2" tx2="dk2" accent1="accent1" accent2="accent2" accent3="accent3" accent4="accent4" accent5="accent5" accent6="accent6" hlink="hlink" folHlink="folHlink"/>
  <p:hf hdr="0" ftr="0" dt="0"/>
  <p:notesStyle>
    <a:lvl1pPr marL="0" algn="l" defTabSz="731520" rtl="0" eaLnBrk="1" latinLnBrk="0" hangingPunct="1">
      <a:defRPr sz="1920" kern="1200">
        <a:solidFill>
          <a:schemeClr val="tx1"/>
        </a:solidFill>
        <a:latin typeface="Arial"/>
        <a:ea typeface="+mn-ea"/>
        <a:cs typeface="Arial"/>
      </a:defRPr>
    </a:lvl1pPr>
    <a:lvl2pPr marL="731520" algn="l" defTabSz="731520" rtl="0" eaLnBrk="1" latinLnBrk="0" hangingPunct="1">
      <a:defRPr sz="1920" kern="1200">
        <a:solidFill>
          <a:schemeClr val="tx1"/>
        </a:solidFill>
        <a:latin typeface="Arial"/>
        <a:ea typeface="+mn-ea"/>
        <a:cs typeface="+mn-cs"/>
      </a:defRPr>
    </a:lvl2pPr>
    <a:lvl3pPr marL="1463040" algn="l" defTabSz="731520" rtl="0" eaLnBrk="1" latinLnBrk="0" hangingPunct="1">
      <a:defRPr sz="1920" kern="1200">
        <a:solidFill>
          <a:schemeClr val="tx1"/>
        </a:solidFill>
        <a:latin typeface="Arial"/>
        <a:ea typeface="+mn-ea"/>
        <a:cs typeface="+mn-cs"/>
      </a:defRPr>
    </a:lvl3pPr>
    <a:lvl4pPr marL="2194560" algn="l" defTabSz="731520" rtl="0" eaLnBrk="1" latinLnBrk="0" hangingPunct="1">
      <a:defRPr sz="1920" kern="1200">
        <a:solidFill>
          <a:schemeClr val="tx1"/>
        </a:solidFill>
        <a:latin typeface="Arial"/>
        <a:ea typeface="+mn-ea"/>
        <a:cs typeface="+mn-cs"/>
      </a:defRPr>
    </a:lvl4pPr>
    <a:lvl5pPr marL="2926080" algn="l" defTabSz="731520" rtl="0" eaLnBrk="1" latinLnBrk="0" hangingPunct="1">
      <a:defRPr sz="1920" kern="1200">
        <a:solidFill>
          <a:schemeClr val="tx1"/>
        </a:solidFill>
        <a:latin typeface="Arial"/>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a:t>
            </a:fld>
            <a:endParaRPr lang="en-US" dirty="0"/>
          </a:p>
        </p:txBody>
      </p:sp>
    </p:spTree>
    <p:extLst>
      <p:ext uri="{BB962C8B-B14F-4D97-AF65-F5344CB8AC3E}">
        <p14:creationId xmlns:p14="http://schemas.microsoft.com/office/powerpoint/2010/main" val="153150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10</a:t>
            </a:fld>
            <a:endParaRPr lang="en-US" dirty="0"/>
          </a:p>
        </p:txBody>
      </p:sp>
    </p:spTree>
    <p:extLst>
      <p:ext uri="{BB962C8B-B14F-4D97-AF65-F5344CB8AC3E}">
        <p14:creationId xmlns:p14="http://schemas.microsoft.com/office/powerpoint/2010/main" val="247248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11</a:t>
            </a:fld>
            <a:endParaRPr lang="en-US" dirty="0"/>
          </a:p>
        </p:txBody>
      </p:sp>
    </p:spTree>
    <p:extLst>
      <p:ext uri="{BB962C8B-B14F-4D97-AF65-F5344CB8AC3E}">
        <p14:creationId xmlns:p14="http://schemas.microsoft.com/office/powerpoint/2010/main" val="233315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12</a:t>
            </a:fld>
            <a:endParaRPr lang="en-US" dirty="0"/>
          </a:p>
        </p:txBody>
      </p:sp>
    </p:spTree>
    <p:extLst>
      <p:ext uri="{BB962C8B-B14F-4D97-AF65-F5344CB8AC3E}">
        <p14:creationId xmlns:p14="http://schemas.microsoft.com/office/powerpoint/2010/main" val="4176070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13</a:t>
            </a:fld>
            <a:endParaRPr lang="en-US" dirty="0"/>
          </a:p>
        </p:txBody>
      </p:sp>
    </p:spTree>
    <p:extLst>
      <p:ext uri="{BB962C8B-B14F-4D97-AF65-F5344CB8AC3E}">
        <p14:creationId xmlns:p14="http://schemas.microsoft.com/office/powerpoint/2010/main" val="3056605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14</a:t>
            </a:fld>
            <a:endParaRPr lang="en-US" dirty="0"/>
          </a:p>
        </p:txBody>
      </p:sp>
    </p:spTree>
    <p:extLst>
      <p:ext uri="{BB962C8B-B14F-4D97-AF65-F5344CB8AC3E}">
        <p14:creationId xmlns:p14="http://schemas.microsoft.com/office/powerpoint/2010/main" val="4050671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15</a:t>
            </a:fld>
            <a:endParaRPr lang="en-US" dirty="0"/>
          </a:p>
        </p:txBody>
      </p:sp>
    </p:spTree>
    <p:extLst>
      <p:ext uri="{BB962C8B-B14F-4D97-AF65-F5344CB8AC3E}">
        <p14:creationId xmlns:p14="http://schemas.microsoft.com/office/powerpoint/2010/main" val="2988574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16</a:t>
            </a:fld>
            <a:endParaRPr lang="en-US" dirty="0"/>
          </a:p>
        </p:txBody>
      </p:sp>
    </p:spTree>
    <p:extLst>
      <p:ext uri="{BB962C8B-B14F-4D97-AF65-F5344CB8AC3E}">
        <p14:creationId xmlns:p14="http://schemas.microsoft.com/office/powerpoint/2010/main" val="494532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17</a:t>
            </a:fld>
            <a:endParaRPr lang="en-US" dirty="0"/>
          </a:p>
        </p:txBody>
      </p:sp>
    </p:spTree>
    <p:extLst>
      <p:ext uri="{BB962C8B-B14F-4D97-AF65-F5344CB8AC3E}">
        <p14:creationId xmlns:p14="http://schemas.microsoft.com/office/powerpoint/2010/main" val="1412196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18</a:t>
            </a:fld>
            <a:endParaRPr lang="en-US" dirty="0"/>
          </a:p>
        </p:txBody>
      </p:sp>
    </p:spTree>
    <p:extLst>
      <p:ext uri="{BB962C8B-B14F-4D97-AF65-F5344CB8AC3E}">
        <p14:creationId xmlns:p14="http://schemas.microsoft.com/office/powerpoint/2010/main" val="1137819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19</a:t>
            </a:fld>
            <a:endParaRPr lang="en-US" dirty="0"/>
          </a:p>
        </p:txBody>
      </p:sp>
    </p:spTree>
    <p:extLst>
      <p:ext uri="{BB962C8B-B14F-4D97-AF65-F5344CB8AC3E}">
        <p14:creationId xmlns:p14="http://schemas.microsoft.com/office/powerpoint/2010/main" val="386462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2</a:t>
            </a:fld>
            <a:endParaRPr lang="en-US" dirty="0"/>
          </a:p>
        </p:txBody>
      </p:sp>
    </p:spTree>
    <p:extLst>
      <p:ext uri="{BB962C8B-B14F-4D97-AF65-F5344CB8AC3E}">
        <p14:creationId xmlns:p14="http://schemas.microsoft.com/office/powerpoint/2010/main" val="1383105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32</a:t>
            </a:fld>
            <a:endParaRPr lang="en-US" dirty="0"/>
          </a:p>
        </p:txBody>
      </p:sp>
    </p:spTree>
    <p:extLst>
      <p:ext uri="{BB962C8B-B14F-4D97-AF65-F5344CB8AC3E}">
        <p14:creationId xmlns:p14="http://schemas.microsoft.com/office/powerpoint/2010/main" val="28636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3</a:t>
            </a:fld>
            <a:endParaRPr lang="en-US" dirty="0"/>
          </a:p>
        </p:txBody>
      </p:sp>
    </p:spTree>
    <p:extLst>
      <p:ext uri="{BB962C8B-B14F-4D97-AF65-F5344CB8AC3E}">
        <p14:creationId xmlns:p14="http://schemas.microsoft.com/office/powerpoint/2010/main" val="393185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4</a:t>
            </a:fld>
            <a:endParaRPr lang="en-US" dirty="0"/>
          </a:p>
        </p:txBody>
      </p:sp>
    </p:spTree>
    <p:extLst>
      <p:ext uri="{BB962C8B-B14F-4D97-AF65-F5344CB8AC3E}">
        <p14:creationId xmlns:p14="http://schemas.microsoft.com/office/powerpoint/2010/main" val="128757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5</a:t>
            </a:fld>
            <a:endParaRPr lang="en-US" dirty="0"/>
          </a:p>
        </p:txBody>
      </p:sp>
    </p:spTree>
    <p:extLst>
      <p:ext uri="{BB962C8B-B14F-4D97-AF65-F5344CB8AC3E}">
        <p14:creationId xmlns:p14="http://schemas.microsoft.com/office/powerpoint/2010/main" val="349929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6</a:t>
            </a:fld>
            <a:endParaRPr lang="en-US" dirty="0"/>
          </a:p>
        </p:txBody>
      </p:sp>
    </p:spTree>
    <p:extLst>
      <p:ext uri="{BB962C8B-B14F-4D97-AF65-F5344CB8AC3E}">
        <p14:creationId xmlns:p14="http://schemas.microsoft.com/office/powerpoint/2010/main" val="247706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7</a:t>
            </a:fld>
            <a:endParaRPr lang="en-US" dirty="0"/>
          </a:p>
        </p:txBody>
      </p:sp>
    </p:spTree>
    <p:extLst>
      <p:ext uri="{BB962C8B-B14F-4D97-AF65-F5344CB8AC3E}">
        <p14:creationId xmlns:p14="http://schemas.microsoft.com/office/powerpoint/2010/main" val="2654869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8</a:t>
            </a:fld>
            <a:endParaRPr lang="en-US" dirty="0"/>
          </a:p>
        </p:txBody>
      </p:sp>
    </p:spTree>
    <p:extLst>
      <p:ext uri="{BB962C8B-B14F-4D97-AF65-F5344CB8AC3E}">
        <p14:creationId xmlns:p14="http://schemas.microsoft.com/office/powerpoint/2010/main" val="340735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9</a:t>
            </a:fld>
            <a:endParaRPr lang="en-US" dirty="0"/>
          </a:p>
        </p:txBody>
      </p:sp>
    </p:spTree>
    <p:extLst>
      <p:ext uri="{BB962C8B-B14F-4D97-AF65-F5344CB8AC3E}">
        <p14:creationId xmlns:p14="http://schemas.microsoft.com/office/powerpoint/2010/main" val="307019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731330" y="3200400"/>
            <a:ext cx="10969943" cy="2743200"/>
          </a:xfrm>
          <a:prstGeom prst="rect">
            <a:avLst/>
          </a:prstGeom>
        </p:spPr>
        <p:txBody>
          <a:bodyPr anchor="b">
            <a:noAutofit/>
          </a:bodyPr>
          <a:lstStyle>
            <a:lvl1pPr>
              <a:lnSpc>
                <a:spcPct val="80000"/>
              </a:lnSpc>
              <a:defRPr sz="9600"/>
            </a:lvl1pPr>
          </a:lstStyle>
          <a:p>
            <a:r>
              <a:t>Click to edit Master title style</a:t>
            </a:r>
          </a:p>
        </p:txBody>
      </p:sp>
      <p:sp>
        <p:nvSpPr>
          <p:cNvPr id="10" name="Text Placeholder 9"/>
          <p:cNvSpPr>
            <a:spLocks noGrp="1"/>
          </p:cNvSpPr>
          <p:nvPr>
            <p:ph type="body" sz="quarter" idx="13"/>
          </p:nvPr>
        </p:nvSpPr>
        <p:spPr>
          <a:xfrm>
            <a:off x="729616" y="5927632"/>
            <a:ext cx="10969943" cy="838928"/>
          </a:xfrm>
          <a:prstGeom prst="rect">
            <a:avLst/>
          </a:prstGeom>
        </p:spPr>
        <p:txBody>
          <a:bodyPr wrap="square">
            <a:noAutofit/>
          </a:bodyPr>
          <a:lstStyle>
            <a:lvl1pPr marL="0" indent="0">
              <a:spcBef>
                <a:spcPts val="0"/>
              </a:spcBef>
              <a:buFontTx/>
              <a:buNone/>
              <a:defRPr sz="5280"/>
            </a:lvl1pPr>
            <a:lvl2pPr marL="0" indent="0">
              <a:spcBef>
                <a:spcPts val="0"/>
              </a:spcBef>
              <a:buFontTx/>
              <a:buNone/>
              <a:defRPr sz="2400"/>
            </a:lvl2pPr>
            <a:lvl3pPr marL="0" indent="0">
              <a:spcBef>
                <a:spcPts val="0"/>
              </a:spcBef>
              <a:buFontTx/>
              <a:buNone/>
              <a:defRPr sz="2400"/>
            </a:lvl3pPr>
            <a:lvl4pPr marL="0" indent="0">
              <a:spcBef>
                <a:spcPts val="0"/>
              </a:spcBef>
              <a:buFontTx/>
              <a:buNone/>
              <a:defRPr sz="2400"/>
            </a:lvl4pPr>
            <a:lvl5pPr marL="0" indent="0">
              <a:spcBef>
                <a:spcPts val="0"/>
              </a:spcBef>
              <a:buFontTx/>
              <a:buNone/>
              <a:defRPr sz="2400"/>
            </a:lvl5pPr>
            <a:lvl6pPr marL="0" indent="0">
              <a:spcBef>
                <a:spcPts val="0"/>
              </a:spcBef>
              <a:buFontTx/>
              <a:buNone/>
              <a:defRPr sz="2400"/>
            </a:lvl6pPr>
            <a:lvl7pPr marL="0" indent="0">
              <a:spcBef>
                <a:spcPts val="0"/>
              </a:spcBef>
              <a:buFontTx/>
              <a:buNone/>
              <a:defRPr sz="2400"/>
            </a:lvl7pPr>
            <a:lvl8pPr marL="0" indent="0">
              <a:spcBef>
                <a:spcPts val="0"/>
              </a:spcBef>
              <a:buFontTx/>
              <a:buNone/>
              <a:defRPr sz="2400"/>
            </a:lvl8pPr>
            <a:lvl9pPr marL="0" indent="0">
              <a:spcBef>
                <a:spcPts val="0"/>
              </a:spcBef>
              <a:buFontTx/>
              <a:buNone/>
              <a:defRPr sz="2400"/>
            </a:lvl9pPr>
          </a:lstStyle>
          <a:p>
            <a:pPr lvl="0"/>
            <a:r>
              <a:t>Click to edit Master text styles</a:t>
            </a:r>
          </a:p>
        </p:txBody>
      </p:sp>
      <p:sp>
        <p:nvSpPr>
          <p:cNvPr id="11" name="Text Placeholder 9"/>
          <p:cNvSpPr>
            <a:spLocks noGrp="1"/>
          </p:cNvSpPr>
          <p:nvPr>
            <p:ph type="body" sz="quarter" idx="14"/>
          </p:nvPr>
        </p:nvSpPr>
        <p:spPr>
          <a:xfrm>
            <a:off x="729616" y="6949440"/>
            <a:ext cx="10969943" cy="548640"/>
          </a:xfrm>
          <a:prstGeom prst="rect">
            <a:avLst/>
          </a:prstGeom>
        </p:spPr>
        <p:txBody>
          <a:bodyPr wrap="square">
            <a:noAutofit/>
          </a:bodyPr>
          <a:lstStyle>
            <a:lvl1pPr marL="0" indent="0">
              <a:spcBef>
                <a:spcPts val="0"/>
              </a:spcBef>
              <a:buFontTx/>
              <a:buNone/>
              <a:defRPr sz="3360"/>
            </a:lvl1pPr>
            <a:lvl2pPr marL="0" indent="0">
              <a:spcBef>
                <a:spcPts val="0"/>
              </a:spcBef>
              <a:buFontTx/>
              <a:buNone/>
              <a:defRPr sz="2400"/>
            </a:lvl2pPr>
            <a:lvl3pPr marL="0" indent="0">
              <a:spcBef>
                <a:spcPts val="0"/>
              </a:spcBef>
              <a:buFontTx/>
              <a:buNone/>
              <a:defRPr sz="2400"/>
            </a:lvl3pPr>
            <a:lvl4pPr marL="0" indent="0">
              <a:spcBef>
                <a:spcPts val="0"/>
              </a:spcBef>
              <a:buFontTx/>
              <a:buNone/>
              <a:defRPr sz="2400"/>
            </a:lvl4pPr>
            <a:lvl5pPr marL="0" indent="0">
              <a:spcBef>
                <a:spcPts val="0"/>
              </a:spcBef>
              <a:buFontTx/>
              <a:buNone/>
              <a:defRPr sz="2400"/>
            </a:lvl5pPr>
            <a:lvl6pPr marL="0" indent="0">
              <a:spcBef>
                <a:spcPts val="0"/>
              </a:spcBef>
              <a:buFontTx/>
              <a:buNone/>
              <a:defRPr sz="2400"/>
            </a:lvl6pPr>
            <a:lvl7pPr marL="0" indent="0">
              <a:spcBef>
                <a:spcPts val="0"/>
              </a:spcBef>
              <a:buFontTx/>
              <a:buNone/>
              <a:defRPr sz="2400"/>
            </a:lvl7pPr>
            <a:lvl8pPr marL="0" indent="0">
              <a:spcBef>
                <a:spcPts val="0"/>
              </a:spcBef>
              <a:buFontTx/>
              <a:buNone/>
              <a:defRPr sz="2400"/>
            </a:lvl8pPr>
            <a:lvl9pPr marL="0" indent="0">
              <a:spcBef>
                <a:spcPts val="0"/>
              </a:spcBef>
              <a:buFontTx/>
              <a:buNone/>
              <a:defRPr sz="2400"/>
            </a:lvl9pPr>
          </a:lstStyle>
          <a:p>
            <a:pPr lvl="0"/>
            <a:r>
              <a:t>Click to edit Master text styles</a:t>
            </a:r>
          </a:p>
        </p:txBody>
      </p:sp>
      <p:sp>
        <p:nvSpPr>
          <p:cNvPr id="3" name="Rectangle 2"/>
          <p:cNvSpPr/>
          <p:nvPr userDrawn="1"/>
        </p:nvSpPr>
        <p:spPr>
          <a:xfrm>
            <a:off x="3714800" y="442472"/>
            <a:ext cx="3024336" cy="756000"/>
          </a:xfrm>
          <a:prstGeom prst="rect">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7427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0" name="Title 1"/>
          <p:cNvSpPr>
            <a:spLocks noGrp="1"/>
          </p:cNvSpPr>
          <p:nvPr>
            <p:ph type="ctrTitle"/>
          </p:nvPr>
        </p:nvSpPr>
        <p:spPr>
          <a:xfrm>
            <a:off x="685800" y="640080"/>
            <a:ext cx="10058400" cy="4297680"/>
          </a:xfrm>
          <a:prstGeom prst="rect">
            <a:avLst/>
          </a:prstGeo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685800" y="5257800"/>
            <a:ext cx="10058400" cy="914400"/>
          </a:xfrm>
          <a:prstGeom prst="rect">
            <a:avLst/>
          </a:prstGeom>
        </p:spPr>
        <p:txBody>
          <a:bodyPr>
            <a:noAutofit/>
          </a:bodyPr>
          <a:lstStyle>
            <a:lvl1pPr marL="0" indent="0" algn="l">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2"/>
          <a:stretch>
            <a:fillRect/>
          </a:stretch>
        </p:blipFill>
        <p:spPr bwMode="black">
          <a:xfrm>
            <a:off x="544830" y="7425690"/>
            <a:ext cx="2048256" cy="581762"/>
          </a:xfrm>
          <a:prstGeom prst="rect">
            <a:avLst/>
          </a:prstGeom>
        </p:spPr>
      </p:pic>
      <p:sp>
        <p:nvSpPr>
          <p:cNvPr id="14" name="Freeform 9"/>
          <p:cNvSpPr>
            <a:spLocks noChangeAspect="1"/>
          </p:cNvSpPr>
          <p:nvPr/>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Text Box 115"/>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March 26, 2023</a:t>
            </a:fld>
            <a:endParaRPr lang="en-US" sz="1100" b="0" dirty="0">
              <a:solidFill>
                <a:schemeClr val="bg1"/>
              </a:solidFill>
            </a:endParaRPr>
          </a:p>
        </p:txBody>
      </p:sp>
      <p:sp>
        <p:nvSpPr>
          <p:cNvPr id="16" name="Text Box 115"/>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lgn="r" defTabSz="820738">
                <a:spcBef>
                  <a:spcPct val="50000"/>
                </a:spcBef>
              </a:pPr>
              <a:t>‹N›</a:t>
            </a:fld>
            <a:endParaRPr lang="en-US" sz="1100" b="1" dirty="0">
              <a:solidFill>
                <a:schemeClr val="bg1"/>
              </a:solidFill>
            </a:endParaRPr>
          </a:p>
        </p:txBody>
      </p:sp>
      <p:sp>
        <p:nvSpPr>
          <p:cNvPr id="17" name="Footer Placeholder 4"/>
          <p:cNvSpPr txBox="1">
            <a:spLocks/>
          </p:cNvSpPr>
          <p:nvPr/>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DXC Proprietary and Confidential</a:t>
            </a:r>
          </a:p>
        </p:txBody>
      </p:sp>
    </p:spTree>
    <p:extLst>
      <p:ext uri="{BB962C8B-B14F-4D97-AF65-F5344CB8AC3E}">
        <p14:creationId xmlns:p14="http://schemas.microsoft.com/office/powerpoint/2010/main" val="217650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02">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p:nvGrpSpPr>
        <p:grpSpPr>
          <a:xfrm>
            <a:off x="-91440" y="-91440"/>
            <a:ext cx="14813280" cy="8412480"/>
            <a:chOff x="-91440" y="-91440"/>
            <a:chExt cx="14813280" cy="8412480"/>
          </a:xfrm>
        </p:grpSpPr>
        <p:cxnSp>
          <p:nvCxnSpPr>
            <p:cNvPr id="18" name="Straight Connector 1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4630400" cy="8229600"/>
          </a:xfrm>
          <a:prstGeom prst="rect">
            <a:avLst/>
          </a:prstGeom>
        </p:spPr>
      </p:pic>
      <p:sp>
        <p:nvSpPr>
          <p:cNvPr id="10" name="Title 1"/>
          <p:cNvSpPr>
            <a:spLocks noGrp="1"/>
          </p:cNvSpPr>
          <p:nvPr>
            <p:ph type="ctrTitle"/>
          </p:nvPr>
        </p:nvSpPr>
        <p:spPr>
          <a:xfrm>
            <a:off x="685800" y="640080"/>
            <a:ext cx="10058400" cy="4297680"/>
          </a:xfrm>
          <a:prstGeom prst="rect">
            <a:avLst/>
          </a:prstGeo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685800" y="5257800"/>
            <a:ext cx="10058400" cy="914400"/>
          </a:xfrm>
          <a:prstGeom prst="rect">
            <a:avLst/>
          </a:prstGeom>
        </p:spPr>
        <p:txBody>
          <a:bodyPr>
            <a:noAutofit/>
          </a:bodyPr>
          <a:lstStyle>
            <a:lvl1pPr marL="0" indent="0" algn="l">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3"/>
          <a:stretch>
            <a:fillRect/>
          </a:stretch>
        </p:blipFill>
        <p:spPr bwMode="black">
          <a:xfrm>
            <a:off x="544830" y="7425690"/>
            <a:ext cx="2048256" cy="581762"/>
          </a:xfrm>
          <a:prstGeom prst="rect">
            <a:avLst/>
          </a:prstGeom>
        </p:spPr>
      </p:pic>
      <p:sp>
        <p:nvSpPr>
          <p:cNvPr id="14" name="Freeform 9"/>
          <p:cNvSpPr>
            <a:spLocks noChangeAspect="1"/>
          </p:cNvSpPr>
          <p:nvPr/>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Text Box 115"/>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March 26, 2023</a:t>
            </a:fld>
            <a:endParaRPr lang="en-US" sz="1100" b="0" dirty="0">
              <a:solidFill>
                <a:schemeClr val="bg1"/>
              </a:solidFill>
            </a:endParaRPr>
          </a:p>
        </p:txBody>
      </p:sp>
      <p:sp>
        <p:nvSpPr>
          <p:cNvPr id="16" name="Text Box 115"/>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lgn="r" defTabSz="820738">
                <a:spcBef>
                  <a:spcPct val="50000"/>
                </a:spcBef>
              </a:pPr>
              <a:t>‹N›</a:t>
            </a:fld>
            <a:endParaRPr lang="en-US" sz="1100" b="1" dirty="0">
              <a:solidFill>
                <a:schemeClr val="bg1"/>
              </a:solidFill>
            </a:endParaRPr>
          </a:p>
        </p:txBody>
      </p:sp>
      <p:sp>
        <p:nvSpPr>
          <p:cNvPr id="17" name="Footer Placeholder 4"/>
          <p:cNvSpPr txBox="1">
            <a:spLocks/>
          </p:cNvSpPr>
          <p:nvPr/>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DXC Proprietary and Confidential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03">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p:nvGrpSpPr>
        <p:grpSpPr>
          <a:xfrm>
            <a:off x="-91440" y="-91440"/>
            <a:ext cx="14813280" cy="8412480"/>
            <a:chOff x="-91440" y="-91440"/>
            <a:chExt cx="14813280" cy="8412480"/>
          </a:xfrm>
        </p:grpSpPr>
        <p:cxnSp>
          <p:nvCxnSpPr>
            <p:cNvPr id="14" name="Straight Connector 13"/>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4630400" cy="8229600"/>
          </a:xfrm>
          <a:prstGeom prst="rect">
            <a:avLst/>
          </a:prstGeom>
        </p:spPr>
      </p:pic>
      <p:sp>
        <p:nvSpPr>
          <p:cNvPr id="10" name="Title 1"/>
          <p:cNvSpPr>
            <a:spLocks noGrp="1"/>
          </p:cNvSpPr>
          <p:nvPr>
            <p:ph type="ctrTitle"/>
          </p:nvPr>
        </p:nvSpPr>
        <p:spPr>
          <a:xfrm>
            <a:off x="685800" y="640080"/>
            <a:ext cx="10058400" cy="4297680"/>
          </a:xfrm>
          <a:prstGeom prst="rect">
            <a:avLst/>
          </a:prstGeo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1" name="Subtitle 2"/>
          <p:cNvSpPr>
            <a:spLocks noGrp="1"/>
          </p:cNvSpPr>
          <p:nvPr>
            <p:ph type="subTitle" idx="1"/>
          </p:nvPr>
        </p:nvSpPr>
        <p:spPr>
          <a:xfrm>
            <a:off x="685800" y="5257800"/>
            <a:ext cx="10058400" cy="914400"/>
          </a:xfrm>
          <a:prstGeom prst="rect">
            <a:avLst/>
          </a:prstGeom>
        </p:spPr>
        <p:txBody>
          <a:bodyPr>
            <a:noAutofit/>
          </a:bodyPr>
          <a:lstStyle>
            <a:lvl1pPr marL="0" indent="0" algn="l">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18" name="Text Box 115"/>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ts val="0"/>
              </a:spcBef>
            </a:pPr>
            <a:fld id="{03C7D0F0-10D5-4191-B6F4-99306F468FEF}" type="datetime4">
              <a:rPr lang="en-US" sz="1100" b="0" smtClean="0">
                <a:solidFill>
                  <a:schemeClr val="tx1"/>
                </a:solidFill>
              </a:rPr>
              <a:pPr algn="r" defTabSz="820738">
                <a:spcBef>
                  <a:spcPts val="0"/>
                </a:spcBef>
              </a:pPr>
              <a:t>March 26, 2023</a:t>
            </a:fld>
            <a:endParaRPr lang="en-US" sz="1100" b="0" dirty="0">
              <a:solidFill>
                <a:schemeClr val="tx1"/>
              </a:solidFill>
            </a:endParaRPr>
          </a:p>
        </p:txBody>
      </p:sp>
      <p:sp>
        <p:nvSpPr>
          <p:cNvPr id="19" name="Text Box 115"/>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1" smtClean="0">
                <a:solidFill>
                  <a:schemeClr val="tx1"/>
                </a:solidFill>
              </a:rPr>
              <a:pPr algn="r" defTabSz="820738">
                <a:spcBef>
                  <a:spcPts val="0"/>
                </a:spcBef>
              </a:pPr>
              <a:t>‹N›</a:t>
            </a:fld>
            <a:endParaRPr lang="en-US" sz="1100" b="1" dirty="0">
              <a:solidFill>
                <a:schemeClr val="tx1"/>
              </a:solidFill>
            </a:endParaRPr>
          </a:p>
        </p:txBody>
      </p:sp>
      <p:sp>
        <p:nvSpPr>
          <p:cNvPr id="20" name="Footer Placeholder 4"/>
          <p:cNvSpPr txBox="1">
            <a:spLocks/>
          </p:cNvSpPr>
          <p:nvPr/>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DXC Proprietary and Confidential</a:t>
            </a:r>
          </a:p>
        </p:txBody>
      </p:sp>
      <p:pic>
        <p:nvPicPr>
          <p:cNvPr id="21" name="Picture 20"/>
          <p:cNvPicPr>
            <a:picLocks noChangeAspect="1"/>
          </p:cNvPicPr>
          <p:nvPr/>
        </p:nvPicPr>
        <p:blipFill>
          <a:blip r:embed="rId3"/>
          <a:stretch>
            <a:fillRect/>
          </a:stretch>
        </p:blipFill>
        <p:spPr bwMode="black">
          <a:xfrm>
            <a:off x="544830" y="7425690"/>
            <a:ext cx="2048256" cy="581762"/>
          </a:xfrm>
          <a:prstGeom prst="rect">
            <a:avLst/>
          </a:prstGeom>
        </p:spPr>
      </p:pic>
      <p:sp>
        <p:nvSpPr>
          <p:cNvPr id="22" name="Freeform 9"/>
          <p:cNvSpPr>
            <a:spLocks noChangeAspect="1"/>
          </p:cNvSpPr>
          <p:nvPr/>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ig Picture">
    <p:bg>
      <p:bgPr>
        <a:solidFill>
          <a:srgbClr val="000000"/>
        </a:solidFill>
        <a:effectLst/>
      </p:bgPr>
    </p:bg>
    <p:spTree>
      <p:nvGrpSpPr>
        <p:cNvPr id="1" name=""/>
        <p:cNvGrpSpPr/>
        <p:nvPr/>
      </p:nvGrpSpPr>
      <p:grpSpPr>
        <a:xfrm>
          <a:off x="0" y="0"/>
          <a:ext cx="0" cy="0"/>
          <a:chOff x="0" y="0"/>
          <a:chExt cx="0" cy="0"/>
        </a:xfrm>
      </p:grpSpPr>
      <p:grpSp>
        <p:nvGrpSpPr>
          <p:cNvPr id="10" name="Group 9"/>
          <p:cNvGrpSpPr/>
          <p:nvPr/>
        </p:nvGrpSpPr>
        <p:grpSpPr>
          <a:xfrm>
            <a:off x="-91440" y="-91440"/>
            <a:ext cx="14813280" cy="8412480"/>
            <a:chOff x="-91440" y="-91440"/>
            <a:chExt cx="14813280" cy="8412480"/>
          </a:xfrm>
        </p:grpSpPr>
        <p:cxnSp>
          <p:nvCxnSpPr>
            <p:cNvPr id="11" name="Straight Connector 10"/>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8" name="Picture Placeholder 7"/>
          <p:cNvSpPr>
            <a:spLocks noGrp="1"/>
          </p:cNvSpPr>
          <p:nvPr>
            <p:ph type="pic" sz="quarter" idx="13"/>
          </p:nvPr>
        </p:nvSpPr>
        <p:spPr>
          <a:xfrm>
            <a:off x="0" y="0"/>
            <a:ext cx="14630400" cy="8229600"/>
          </a:xfrm>
          <a:prstGeom prst="rect">
            <a:avLst/>
          </a:prstGeom>
          <a:solidFill>
            <a:schemeClr val="bg1">
              <a:lumMod val="85000"/>
            </a:schemeClr>
          </a:solidFill>
        </p:spPr>
        <p:txBody>
          <a:bodyPr anchor="ctr" anchorCtr="0">
            <a:normAutofit/>
          </a:bodyPr>
          <a:lstStyle>
            <a:lvl1pPr algn="ctr">
              <a:defRPr sz="1600" b="0">
                <a:solidFill>
                  <a:schemeClr val="bg1"/>
                </a:solidFill>
              </a:defRPr>
            </a:lvl1pPr>
          </a:lstStyle>
          <a:p>
            <a:r>
              <a:rPr lang="en-US" dirty="0"/>
              <a:t>Click icon to add picture</a:t>
            </a:r>
          </a:p>
        </p:txBody>
      </p:sp>
      <p:pic>
        <p:nvPicPr>
          <p:cNvPr id="9" name="Picture 8"/>
          <p:cNvPicPr>
            <a:picLocks noChangeAspect="1"/>
          </p:cNvPicPr>
          <p:nvPr/>
        </p:nvPicPr>
        <p:blipFill>
          <a:blip r:embed="rId2"/>
          <a:stretch>
            <a:fillRect/>
          </a:stretch>
        </p:blipFill>
        <p:spPr bwMode="black">
          <a:xfrm>
            <a:off x="544830" y="7425690"/>
            <a:ext cx="2048256" cy="581762"/>
          </a:xfrm>
          <a:prstGeom prst="rect">
            <a:avLst/>
          </a:prstGeom>
        </p:spPr>
      </p:pic>
      <p:sp>
        <p:nvSpPr>
          <p:cNvPr id="13" name="Freeform 9"/>
          <p:cNvSpPr>
            <a:spLocks noChangeAspect="1"/>
          </p:cNvSpPr>
          <p:nvPr/>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4" name="Text Box 115"/>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March 26, 2023</a:t>
            </a:fld>
            <a:endParaRPr lang="en-US" sz="1100" b="0" dirty="0">
              <a:solidFill>
                <a:schemeClr val="bg1"/>
              </a:solidFill>
            </a:endParaRPr>
          </a:p>
        </p:txBody>
      </p:sp>
      <p:sp>
        <p:nvSpPr>
          <p:cNvPr id="15" name="Text Box 115"/>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lgn="r" defTabSz="820738">
                <a:spcBef>
                  <a:spcPct val="50000"/>
                </a:spcBef>
              </a:pPr>
              <a:t>‹N›</a:t>
            </a:fld>
            <a:endParaRPr lang="en-US" sz="1100" b="1" dirty="0">
              <a:solidFill>
                <a:schemeClr val="bg1"/>
              </a:solidFill>
            </a:endParaRPr>
          </a:p>
        </p:txBody>
      </p:sp>
      <p:sp>
        <p:nvSpPr>
          <p:cNvPr id="16" name="Footer Placeholder 4"/>
          <p:cNvSpPr txBox="1">
            <a:spLocks/>
          </p:cNvSpPr>
          <p:nvPr/>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DXC Proprietary and Confidential</a:t>
            </a:r>
          </a:p>
        </p:txBody>
      </p:sp>
    </p:spTree>
    <p:extLst>
      <p:ext uri="{BB962C8B-B14F-4D97-AF65-F5344CB8AC3E}">
        <p14:creationId xmlns:p14="http://schemas.microsoft.com/office/powerpoint/2010/main" val="12401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rgbClr val="000000"/>
        </a:solidFill>
        <a:effectLst/>
      </p:bgPr>
    </p:bg>
    <p:spTree>
      <p:nvGrpSpPr>
        <p:cNvPr id="1" name=""/>
        <p:cNvGrpSpPr/>
        <p:nvPr/>
      </p:nvGrpSpPr>
      <p:grpSpPr>
        <a:xfrm>
          <a:off x="0" y="0"/>
          <a:ext cx="0" cy="0"/>
          <a:chOff x="0" y="0"/>
          <a:chExt cx="0" cy="0"/>
        </a:xfrm>
      </p:grpSpPr>
      <p:grpSp>
        <p:nvGrpSpPr>
          <p:cNvPr id="7" name="Group 6"/>
          <p:cNvGrpSpPr/>
          <p:nvPr/>
        </p:nvGrpSpPr>
        <p:grpSpPr>
          <a:xfrm>
            <a:off x="-91440" y="-91440"/>
            <a:ext cx="14813280" cy="8412480"/>
            <a:chOff x="-91440" y="-91440"/>
            <a:chExt cx="14813280" cy="8412480"/>
          </a:xfrm>
        </p:grpSpPr>
        <p:cxnSp>
          <p:nvCxnSpPr>
            <p:cNvPr id="8" name="Straight Connector 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a:blip r:embed="rId2"/>
          <a:stretch>
            <a:fillRect/>
          </a:stretch>
        </p:blipFill>
        <p:spPr bwMode="black">
          <a:xfrm>
            <a:off x="503047" y="7314920"/>
            <a:ext cx="2706624" cy="768757"/>
          </a:xfrm>
          <a:prstGeom prst="rect">
            <a:avLst/>
          </a:prstGeom>
        </p:spPr>
      </p:pic>
      <p:sp>
        <p:nvSpPr>
          <p:cNvPr id="5" name="Text Placeholder 13"/>
          <p:cNvSpPr>
            <a:spLocks noGrp="1"/>
          </p:cNvSpPr>
          <p:nvPr>
            <p:ph type="body" sz="quarter" idx="13"/>
          </p:nvPr>
        </p:nvSpPr>
        <p:spPr>
          <a:xfrm>
            <a:off x="685800" y="2057399"/>
            <a:ext cx="11201400" cy="5121275"/>
          </a:xfrm>
          <a:prstGeom prst="rect">
            <a:avLst/>
          </a:prstGeom>
        </p:spPr>
        <p:txBody>
          <a:bodyPr/>
          <a:lstStyle>
            <a:lvl1pPr>
              <a:lnSpc>
                <a:spcPct val="85000"/>
              </a:lnSpc>
              <a:spcBef>
                <a:spcPts val="0"/>
              </a:spcBef>
              <a:defRPr sz="6000">
                <a:solidFill>
                  <a:schemeClr val="bg1"/>
                </a:solidFill>
              </a:defRPr>
            </a:lvl1pPr>
            <a:lvl2pPr marL="0" indent="0">
              <a:spcBef>
                <a:spcPts val="900"/>
              </a:spcBef>
              <a:buFontTx/>
              <a:buNone/>
              <a:defRPr>
                <a:solidFill>
                  <a:schemeClr val="bg1"/>
                </a:solidFill>
              </a:defRPr>
            </a:lvl2pPr>
            <a:lvl3pPr marL="0" indent="0">
              <a:spcBef>
                <a:spcPts val="900"/>
              </a:spcBef>
              <a:buFontTx/>
              <a:buNone/>
              <a:defRPr>
                <a:solidFill>
                  <a:schemeClr val="bg1"/>
                </a:solidFill>
              </a:defRPr>
            </a:lvl3pPr>
            <a:lvl4pPr marL="0" indent="0">
              <a:spcBef>
                <a:spcPts val="900"/>
              </a:spcBef>
              <a:buFontTx/>
              <a:buNone/>
              <a:defRPr>
                <a:solidFill>
                  <a:schemeClr val="bg1"/>
                </a:solidFill>
              </a:defRPr>
            </a:lvl4pPr>
            <a:lvl5pPr marL="0" indent="0">
              <a:spcBef>
                <a:spcPts val="900"/>
              </a:spcBef>
              <a:buFontTx/>
              <a:buNone/>
              <a:defRPr>
                <a:solidFill>
                  <a:schemeClr val="bg1"/>
                </a:solidFill>
              </a:defRPr>
            </a:lvl5pPr>
            <a:lvl6pPr marL="0" indent="0">
              <a:spcBef>
                <a:spcPts val="900"/>
              </a:spcBef>
              <a:buFontTx/>
              <a:buNone/>
              <a:defRPr baseline="0">
                <a:solidFill>
                  <a:schemeClr val="bg1"/>
                </a:solidFill>
              </a:defRPr>
            </a:lvl6pPr>
            <a:lvl7pPr marL="0" indent="0">
              <a:spcBef>
                <a:spcPts val="900"/>
              </a:spcBef>
              <a:buFontTx/>
              <a:buNone/>
              <a:defRPr baseline="0">
                <a:solidFill>
                  <a:schemeClr val="bg1"/>
                </a:solidFill>
              </a:defRPr>
            </a:lvl7pPr>
            <a:lvl8pPr marL="0" indent="0">
              <a:spcBef>
                <a:spcPts val="900"/>
              </a:spcBef>
              <a:buFontTx/>
              <a:buNone/>
              <a:defRPr baseline="0">
                <a:solidFill>
                  <a:schemeClr val="bg1"/>
                </a:solidFill>
              </a:defRPr>
            </a:lvl8pPr>
            <a:lvl9pPr marL="0" indent="0">
              <a:spcBef>
                <a:spcPts val="900"/>
              </a:spcBef>
              <a:buFontTx/>
              <a:buNone/>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reeform 9"/>
          <p:cNvSpPr>
            <a:spLocks noChangeAspect="1"/>
          </p:cNvSpPr>
          <p:nvPr/>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Footer Placeholder 4"/>
          <p:cNvSpPr txBox="1">
            <a:spLocks/>
          </p:cNvSpPr>
          <p:nvPr/>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DXC Proprietary and Confidential</a:t>
            </a:r>
          </a:p>
        </p:txBody>
      </p:sp>
    </p:spTree>
    <p:extLst>
      <p:ext uri="{BB962C8B-B14F-4D97-AF65-F5344CB8AC3E}">
        <p14:creationId xmlns:p14="http://schemas.microsoft.com/office/powerpoint/2010/main" val="370855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85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ttangolo 34"/>
          <p:cNvSpPr>
            <a:spLocks noChangeArrowheads="1"/>
          </p:cNvSpPr>
          <p:nvPr userDrawn="1"/>
        </p:nvSpPr>
        <p:spPr bwMode="auto">
          <a:xfrm>
            <a:off x="978496" y="7610724"/>
            <a:ext cx="2094778" cy="320500"/>
          </a:xfrm>
          <a:prstGeom prst="rect">
            <a:avLst/>
          </a:prstGeom>
          <a:solidFill>
            <a:schemeClr val="bg1"/>
          </a:solidFill>
          <a:ln w="3175" algn="ctr">
            <a:noFill/>
            <a:round/>
            <a:headEnd/>
            <a:tailEnd/>
          </a:ln>
        </p:spPr>
        <p:txBody>
          <a:bodyPr wrap="none" anchor="ctr"/>
          <a:lstStyle/>
          <a:p>
            <a:pPr algn="ctr" defTabSz="844062" eaLnBrk="0" hangingPunct="0"/>
            <a:r>
              <a:rPr lang="it-IT" sz="1847" dirty="0">
                <a:solidFill>
                  <a:prstClr val="black"/>
                </a:solidFill>
                <a:latin typeface="Monotype Corsiva" pitchFamily="66" charset="0"/>
              </a:rPr>
              <a:t>Ministero dell’Istruzione</a:t>
            </a:r>
          </a:p>
        </p:txBody>
      </p:sp>
      <p:sp>
        <p:nvSpPr>
          <p:cNvPr id="6" name="Rectangle 5"/>
          <p:cNvSpPr/>
          <p:nvPr userDrawn="1"/>
        </p:nvSpPr>
        <p:spPr>
          <a:xfrm>
            <a:off x="3073274" y="7574720"/>
            <a:ext cx="1008112" cy="392508"/>
          </a:xfrm>
          <a:prstGeom prst="rect">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6"/>
          <p:cNvPicPr>
            <a:picLocks noChangeAspect="1"/>
          </p:cNvPicPr>
          <p:nvPr userDrawn="1"/>
        </p:nvPicPr>
        <p:blipFill>
          <a:blip r:embed="rId2"/>
          <a:stretch>
            <a:fillRect/>
          </a:stretch>
        </p:blipFill>
        <p:spPr>
          <a:xfrm>
            <a:off x="12427768" y="7519732"/>
            <a:ext cx="956891" cy="627516"/>
          </a:xfrm>
          <a:prstGeom prst="rect">
            <a:avLst/>
          </a:prstGeom>
        </p:spPr>
      </p:pic>
      <p:sp>
        <p:nvSpPr>
          <p:cNvPr id="8" name="Rectangle 7"/>
          <p:cNvSpPr/>
          <p:nvPr userDrawn="1"/>
        </p:nvSpPr>
        <p:spPr>
          <a:xfrm>
            <a:off x="11851704" y="7574720"/>
            <a:ext cx="576064" cy="572528"/>
          </a:xfrm>
          <a:prstGeom prst="rect">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p:cNvSpPr/>
          <p:nvPr userDrawn="1"/>
        </p:nvSpPr>
        <p:spPr>
          <a:xfrm>
            <a:off x="13384659" y="7547226"/>
            <a:ext cx="195237" cy="572528"/>
          </a:xfrm>
          <a:prstGeom prst="rect">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4962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39763"/>
            <a:ext cx="13258800" cy="666725"/>
          </a:xfrm>
          <a:prstGeom prst="rect">
            <a:avLst/>
          </a:prstGeom>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57399"/>
            <a:ext cx="6400800" cy="5121276"/>
          </a:xfrm>
          <a:prstGeom prst="rect">
            <a:avLst/>
          </a:prstGeom>
          <a:noFill/>
        </p:spPr>
        <p:txBody>
          <a:bodyPr>
            <a:normAutofit/>
          </a:bodyPr>
          <a:lstStyle>
            <a:lvl1pPr>
              <a:defRPr sz="2000"/>
            </a:lvl1pPr>
            <a:lvl2pPr>
              <a:defRPr sz="2000"/>
            </a:lvl2pPr>
            <a:lvl3pPr>
              <a:defRPr sz="2000"/>
            </a:lvl3pPr>
            <a:lvl4pPr marL="457200" indent="-228600">
              <a:buFont typeface="Arial" pitchFamily="34" charset="0"/>
              <a:buChar char="–"/>
              <a:defRPr sz="2000"/>
            </a:lvl4pPr>
            <a:lvl5pPr marL="685800" indent="-228600">
              <a:buFont typeface="Arial" pitchFamily="34" charset="0"/>
              <a:buChar char="–"/>
              <a:defRPr sz="2000"/>
            </a:lvl5pPr>
            <a:lvl6pPr marL="914400" indent="-228600">
              <a:buFont typeface="Arial" pitchFamily="34" charset="0"/>
              <a:buChar char="–"/>
              <a:defRPr sz="2000" baseline="0"/>
            </a:lvl6pPr>
            <a:lvl7pPr marL="1143000" indent="-228600">
              <a:buFont typeface="Arial" pitchFamily="34" charset="0"/>
              <a:buChar char="–"/>
              <a:defRPr sz="2000" baseline="0"/>
            </a:lvl7pPr>
            <a:lvl8pPr marL="1371600" indent="-228600">
              <a:buFont typeface="Arial" pitchFamily="34" charset="0"/>
              <a:buChar char="–"/>
              <a:defRPr sz="2000" baseline="0"/>
            </a:lvl8pPr>
            <a:lvl9pPr marL="1600200" indent="-228600">
              <a:buFont typeface="Arial" pitchFamily="34" charset="0"/>
              <a:buChar cha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800" y="2057398"/>
            <a:ext cx="6400800" cy="5121274"/>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85800" y="639763"/>
            <a:ext cx="13258800" cy="6667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8345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57399"/>
            <a:ext cx="4114800" cy="5121276"/>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2057399"/>
            <a:ext cx="4114800" cy="5121276"/>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3"/>
          </p:nvPr>
        </p:nvSpPr>
        <p:spPr>
          <a:xfrm>
            <a:off x="9829800" y="2057399"/>
            <a:ext cx="4114800" cy="5121276"/>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685800" y="639763"/>
            <a:ext cx="13258800" cy="6667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474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ext and Picture">
    <p:spTree>
      <p:nvGrpSpPr>
        <p:cNvPr id="1" name=""/>
        <p:cNvGrpSpPr/>
        <p:nvPr/>
      </p:nvGrpSpPr>
      <p:grpSpPr>
        <a:xfrm>
          <a:off x="0" y="0"/>
          <a:ext cx="0" cy="0"/>
          <a:chOff x="0" y="0"/>
          <a:chExt cx="0" cy="0"/>
        </a:xfrm>
      </p:grpSpPr>
      <p:grpSp>
        <p:nvGrpSpPr>
          <p:cNvPr id="13" name="Group 12"/>
          <p:cNvGrpSpPr/>
          <p:nvPr/>
        </p:nvGrpSpPr>
        <p:grpSpPr>
          <a:xfrm>
            <a:off x="-91440" y="-91440"/>
            <a:ext cx="14813280" cy="8412480"/>
            <a:chOff x="-91440" y="-91440"/>
            <a:chExt cx="14813280" cy="8412480"/>
          </a:xfrm>
        </p:grpSpPr>
        <p:cxnSp>
          <p:nvCxnSpPr>
            <p:cNvPr id="14" name="Straight Connector 13"/>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9" name="Picture Placeholder 8"/>
          <p:cNvSpPr>
            <a:spLocks noGrp="1"/>
          </p:cNvSpPr>
          <p:nvPr>
            <p:ph type="pic" sz="quarter" idx="13"/>
          </p:nvPr>
        </p:nvSpPr>
        <p:spPr>
          <a:xfrm>
            <a:off x="7315200" y="0"/>
            <a:ext cx="7315200" cy="8229600"/>
          </a:xfrm>
          <a:prstGeom prst="rect">
            <a:avLst/>
          </a:prstGeom>
          <a:solidFill>
            <a:schemeClr val="bg1">
              <a:lumMod val="85000"/>
            </a:schemeClr>
          </a:solidFill>
        </p:spPr>
        <p:txBody>
          <a:bodyPr anchor="ctr" anchorCtr="0">
            <a:normAutofit/>
          </a:bodyPr>
          <a:lstStyle>
            <a:lvl1pPr algn="ctr">
              <a:defRPr sz="1600" b="0"/>
            </a:lvl1pPr>
          </a:lstStyle>
          <a:p>
            <a:r>
              <a:rPr lang="en-US" dirty="0"/>
              <a:t>Click icon to add picture</a:t>
            </a:r>
          </a:p>
        </p:txBody>
      </p:sp>
      <p:sp>
        <p:nvSpPr>
          <p:cNvPr id="4" name="Title 3"/>
          <p:cNvSpPr>
            <a:spLocks noGrp="1"/>
          </p:cNvSpPr>
          <p:nvPr>
            <p:ph type="title"/>
          </p:nvPr>
        </p:nvSpPr>
        <p:spPr>
          <a:xfrm>
            <a:off x="685800" y="639763"/>
            <a:ext cx="6400800" cy="1417636"/>
          </a:xfrm>
          <a:prstGeom prst="rect">
            <a:avLst/>
          </a:prstGeom>
        </p:spPr>
        <p:txBody>
          <a:bodyPr/>
          <a:lstStyle/>
          <a:p>
            <a:r>
              <a:rPr lang="en-US"/>
              <a:t>Click to edit Master title style</a:t>
            </a:r>
          </a:p>
        </p:txBody>
      </p:sp>
      <p:sp>
        <p:nvSpPr>
          <p:cNvPr id="7" name="Freeform 9"/>
          <p:cNvSpPr>
            <a:spLocks noChangeAspect="1"/>
          </p:cNvSpPr>
          <p:nvPr/>
        </p:nvSpPr>
        <p:spPr bwMode="black">
          <a:xfrm>
            <a:off x="448310" y="0"/>
            <a:ext cx="562442" cy="49275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pic>
        <p:nvPicPr>
          <p:cNvPr id="8" name="Picture 7"/>
          <p:cNvPicPr>
            <a:picLocks noChangeAspect="1"/>
          </p:cNvPicPr>
          <p:nvPr/>
        </p:nvPicPr>
        <p:blipFill>
          <a:blip r:embed="rId2"/>
          <a:stretch>
            <a:fillRect/>
          </a:stretch>
        </p:blipFill>
        <p:spPr bwMode="black">
          <a:xfrm>
            <a:off x="544830" y="7425690"/>
            <a:ext cx="2048256" cy="581762"/>
          </a:xfrm>
          <a:prstGeom prst="rect">
            <a:avLst/>
          </a:prstGeom>
        </p:spPr>
      </p:pic>
      <p:sp>
        <p:nvSpPr>
          <p:cNvPr id="10" name="Text Box 115"/>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tx1"/>
                </a:solidFill>
              </a:rPr>
              <a:pPr algn="r" defTabSz="820738">
                <a:spcBef>
                  <a:spcPct val="50000"/>
                </a:spcBef>
              </a:pPr>
              <a:t>March 26, 2023</a:t>
            </a:fld>
            <a:endParaRPr lang="en-US" sz="1100" b="0" dirty="0">
              <a:solidFill>
                <a:schemeClr val="tx1"/>
              </a:solidFill>
            </a:endParaRPr>
          </a:p>
        </p:txBody>
      </p:sp>
      <p:sp>
        <p:nvSpPr>
          <p:cNvPr id="11" name="Text Box 115"/>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tx1"/>
                </a:solidFill>
              </a:rPr>
              <a:pPr algn="r" defTabSz="820738">
                <a:spcBef>
                  <a:spcPct val="50000"/>
                </a:spcBef>
              </a:pPr>
              <a:t>‹N›</a:t>
            </a:fld>
            <a:endParaRPr lang="en-US" sz="1100" b="1" dirty="0">
              <a:solidFill>
                <a:schemeClr val="tx1"/>
              </a:solidFill>
            </a:endParaRPr>
          </a:p>
        </p:txBody>
      </p:sp>
      <p:sp>
        <p:nvSpPr>
          <p:cNvPr id="12" name="Footer Placeholder 4"/>
          <p:cNvSpPr txBox="1">
            <a:spLocks/>
          </p:cNvSpPr>
          <p:nvPr/>
        </p:nvSpPr>
        <p:spPr>
          <a:xfrm>
            <a:off x="2971800" y="7580439"/>
            <a:ext cx="4114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t>DXC Proprietary and Confidential</a:t>
            </a:r>
          </a:p>
        </p:txBody>
      </p:sp>
      <p:sp>
        <p:nvSpPr>
          <p:cNvPr id="3" name="Content Placeholder 2"/>
          <p:cNvSpPr>
            <a:spLocks noGrp="1"/>
          </p:cNvSpPr>
          <p:nvPr>
            <p:ph sz="quarter" idx="14"/>
          </p:nvPr>
        </p:nvSpPr>
        <p:spPr>
          <a:xfrm>
            <a:off x="685800" y="2057398"/>
            <a:ext cx="6400800" cy="5121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578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685800" y="2057399"/>
            <a:ext cx="11201400" cy="5121275"/>
          </a:xfrm>
          <a:prstGeom prst="rect">
            <a:avLst/>
          </a:prstGeom>
        </p:spPr>
        <p:txBody>
          <a:bodyPr/>
          <a:lstStyle>
            <a:lvl1pPr>
              <a:lnSpc>
                <a:spcPct val="85000"/>
              </a:lnSpc>
              <a:spcBef>
                <a:spcPts val="0"/>
              </a:spcBef>
              <a:defRPr sz="6000"/>
            </a:lvl1pPr>
            <a:lvl2pPr marL="0" indent="0">
              <a:spcBef>
                <a:spcPts val="900"/>
              </a:spcBef>
              <a:buFontTx/>
              <a:buNone/>
              <a:defRPr/>
            </a:lvl2pPr>
            <a:lvl3pPr marL="0" indent="0">
              <a:spcBef>
                <a:spcPts val="900"/>
              </a:spcBef>
              <a:buFontTx/>
              <a:buNone/>
              <a:defRPr/>
            </a:lvl3pPr>
            <a:lvl4pPr marL="0" indent="0">
              <a:spcBef>
                <a:spcPts val="900"/>
              </a:spcBef>
              <a:buFontTx/>
              <a:buNone/>
              <a:defRPr/>
            </a:lvl4pPr>
            <a:lvl5pPr marL="0" indent="0">
              <a:spcBef>
                <a:spcPts val="900"/>
              </a:spcBef>
              <a:buFontTx/>
              <a:buNone/>
              <a:defRPr/>
            </a:lvl5pPr>
            <a:lvl6pPr marL="0" indent="0">
              <a:spcBef>
                <a:spcPts val="900"/>
              </a:spcBef>
              <a:buFontTx/>
              <a:buNone/>
              <a:defRPr baseline="0"/>
            </a:lvl6pPr>
            <a:lvl7pPr marL="0" indent="0">
              <a:spcBef>
                <a:spcPts val="900"/>
              </a:spcBef>
              <a:buFontTx/>
              <a:buNone/>
              <a:defRPr baseline="0"/>
            </a:lvl7pPr>
            <a:lvl8pPr marL="0" indent="0">
              <a:spcBef>
                <a:spcPts val="900"/>
              </a:spcBef>
              <a:buFontTx/>
              <a:buNone/>
              <a:defRPr baseline="0"/>
            </a:lvl8pPr>
            <a:lvl9pPr marL="0" indent="0">
              <a:spcBef>
                <a:spcPts val="900"/>
              </a:spcBef>
              <a:buFontTx/>
              <a:buNone/>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9"/>
          <p:cNvSpPr>
            <a:spLocks noChangeAspect="1"/>
          </p:cNvSpPr>
          <p:nvPr/>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8" name="Group 17"/>
          <p:cNvGrpSpPr/>
          <p:nvPr/>
        </p:nvGrpSpPr>
        <p:grpSpPr>
          <a:xfrm>
            <a:off x="-91440" y="-91440"/>
            <a:ext cx="14813280" cy="841248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48" name="Text Box 115">
            <a:extLst>
              <a:ext uri="{FF2B5EF4-FFF2-40B4-BE49-F238E27FC236}">
                <a16:creationId xmlns:a16="http://schemas.microsoft.com/office/drawing/2014/main" id="{EEB2D077-2631-4608-B5D1-77878D15CAB0}"/>
              </a:ext>
            </a:extLst>
          </p:cNvPr>
          <p:cNvSpPr txBox="1">
            <a:spLocks noChangeArrowheads="1"/>
          </p:cNvSpPr>
          <p:nvPr userDrawn="1"/>
        </p:nvSpPr>
        <p:spPr bwMode="auto">
          <a:xfrm>
            <a:off x="13533120" y="7670088"/>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800" b="1" smtClean="0">
                <a:solidFill>
                  <a:srgbClr val="0070C0"/>
                </a:solidFill>
              </a:rPr>
              <a:pPr algn="r" defTabSz="820738">
                <a:spcBef>
                  <a:spcPts val="0"/>
                </a:spcBef>
              </a:pPr>
              <a:t>‹N›</a:t>
            </a:fld>
            <a:endParaRPr lang="en-US" sz="1800" b="1" dirty="0">
              <a:solidFill>
                <a:srgbClr val="0070C0"/>
              </a:solidFill>
            </a:endParaRPr>
          </a:p>
        </p:txBody>
      </p:sp>
      <p:sp>
        <p:nvSpPr>
          <p:cNvPr id="49" name="Rectangle 48">
            <a:extLst>
              <a:ext uri="{FF2B5EF4-FFF2-40B4-BE49-F238E27FC236}">
                <a16:creationId xmlns:a16="http://schemas.microsoft.com/office/drawing/2014/main" id="{7FA6B516-68C5-4970-B424-573A0CDFBECE}"/>
              </a:ext>
            </a:extLst>
          </p:cNvPr>
          <p:cNvSpPr/>
          <p:nvPr userDrawn="1"/>
        </p:nvSpPr>
        <p:spPr>
          <a:xfrm flipV="1">
            <a:off x="0" y="7439868"/>
            <a:ext cx="14630400" cy="45719"/>
          </a:xfrm>
          <a:prstGeom prst="rect">
            <a:avLst/>
          </a:prstGeom>
          <a:solidFill>
            <a:srgbClr val="0070C0"/>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0" name="Picture 49" descr="A picture containing drawing, food&#10;&#10;Description automatically generated">
            <a:extLst>
              <a:ext uri="{FF2B5EF4-FFF2-40B4-BE49-F238E27FC236}">
                <a16:creationId xmlns:a16="http://schemas.microsoft.com/office/drawing/2014/main" id="{0FA6371C-EA94-464B-B290-C533E28EF3DC}"/>
              </a:ext>
            </a:extLst>
          </p:cNvPr>
          <p:cNvPicPr>
            <a:picLocks noChangeAspect="1"/>
          </p:cNvPicPr>
          <p:nvPr userDrawn="1"/>
        </p:nvPicPr>
        <p:blipFill>
          <a:blip r:embed="rId16"/>
          <a:stretch>
            <a:fillRect/>
          </a:stretch>
        </p:blipFill>
        <p:spPr>
          <a:xfrm>
            <a:off x="546448" y="7580439"/>
            <a:ext cx="2031129" cy="453619"/>
          </a:xfrm>
          <a:prstGeom prst="rect">
            <a:avLst/>
          </a:prstGeom>
        </p:spPr>
      </p:pic>
      <p:pic>
        <p:nvPicPr>
          <p:cNvPr id="51" name="Picture 50" descr="A picture containing drawing&#10;&#10;Description automatically generated">
            <a:extLst>
              <a:ext uri="{FF2B5EF4-FFF2-40B4-BE49-F238E27FC236}">
                <a16:creationId xmlns:a16="http://schemas.microsoft.com/office/drawing/2014/main" id="{6E140023-DE77-4DCF-A576-CB8C42497C69}"/>
              </a:ext>
            </a:extLst>
          </p:cNvPr>
          <p:cNvPicPr>
            <a:picLocks noChangeAspect="1"/>
          </p:cNvPicPr>
          <p:nvPr userDrawn="1"/>
        </p:nvPicPr>
        <p:blipFill>
          <a:blip r:embed="rId17"/>
          <a:stretch>
            <a:fillRect/>
          </a:stretch>
        </p:blipFill>
        <p:spPr>
          <a:xfrm>
            <a:off x="12743717" y="274888"/>
            <a:ext cx="1200883" cy="771768"/>
          </a:xfrm>
          <a:prstGeom prst="rect">
            <a:avLst/>
          </a:prstGeom>
        </p:spPr>
      </p:pic>
    </p:spTree>
    <p:extLst>
      <p:ext uri="{BB962C8B-B14F-4D97-AF65-F5344CB8AC3E}">
        <p14:creationId xmlns:p14="http://schemas.microsoft.com/office/powerpoint/2010/main" val="112899065"/>
      </p:ext>
    </p:extLst>
  </p:cSld>
  <p:clrMap bg1="lt1" tx1="dk1" bg2="lt2" tx2="dk2" accent1="accent1" accent2="accent2" accent3="accent3" accent4="accent4" accent5="accent5" accent6="accent6" hlink="hlink" folHlink="folHlink"/>
  <p:sldLayoutIdLst>
    <p:sldLayoutId id="2147483670" r:id="rId1"/>
    <p:sldLayoutId id="2147483659" r:id="rId2"/>
    <p:sldLayoutId id="2147483650" r:id="rId3"/>
    <p:sldLayoutId id="2147483666" r:id="rId4"/>
    <p:sldLayoutId id="2147483667" r:id="rId5"/>
    <p:sldLayoutId id="2147483652" r:id="rId6"/>
    <p:sldLayoutId id="2147483660" r:id="rId7"/>
    <p:sldLayoutId id="2147483662" r:id="rId8"/>
    <p:sldLayoutId id="2147483663" r:id="rId9"/>
    <p:sldLayoutId id="2147483651" r:id="rId10"/>
    <p:sldLayoutId id="2147483668" r:id="rId11"/>
    <p:sldLayoutId id="2147483669" r:id="rId12"/>
    <p:sldLayoutId id="2147483655" r:id="rId13"/>
    <p:sldLayoutId id="214748366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463040" rtl="0" eaLnBrk="1" latinLnBrk="0" hangingPunct="1">
        <a:lnSpc>
          <a:spcPct val="85000"/>
        </a:lnSpc>
        <a:spcBef>
          <a:spcPct val="0"/>
        </a:spcBef>
        <a:buNone/>
        <a:defRPr sz="3200" b="1" kern="1200">
          <a:solidFill>
            <a:schemeClr val="tx1"/>
          </a:solidFill>
          <a:latin typeface="+mj-lt"/>
          <a:ea typeface="+mj-ea"/>
          <a:cs typeface="+mj-cs"/>
        </a:defRPr>
      </a:lvl1pPr>
    </p:titleStyle>
    <p:bodyStyle>
      <a:lvl1pPr marL="0" indent="0" algn="l" defTabSz="1463040" rtl="0" eaLnBrk="1" latinLnBrk="0" hangingPunct="1">
        <a:spcBef>
          <a:spcPts val="1200"/>
        </a:spcBef>
        <a:buFontTx/>
        <a:buNone/>
        <a:defRPr sz="2000" b="1" kern="1200">
          <a:solidFill>
            <a:schemeClr val="tx1"/>
          </a:solidFill>
          <a:latin typeface="+mn-lt"/>
          <a:ea typeface="+mn-ea"/>
          <a:cs typeface="+mn-cs"/>
        </a:defRPr>
      </a:lvl1pPr>
      <a:lvl2pPr marL="0" indent="0" algn="l" defTabSz="1463040" rtl="0" eaLnBrk="1" latinLnBrk="0" hangingPunct="1">
        <a:spcBef>
          <a:spcPts val="1200"/>
        </a:spcBef>
        <a:buFontTx/>
        <a:buNone/>
        <a:defRPr sz="2000" kern="1200">
          <a:solidFill>
            <a:schemeClr val="tx1"/>
          </a:solidFill>
          <a:latin typeface="+mn-lt"/>
          <a:ea typeface="+mn-ea"/>
          <a:cs typeface="+mn-cs"/>
        </a:defRPr>
      </a:lvl2pPr>
      <a:lvl3pPr marL="228600" indent="-228600" algn="l" defTabSz="1463040" rtl="0" eaLnBrk="1" latinLnBrk="0" hangingPunct="1">
        <a:spcBef>
          <a:spcPts val="1200"/>
        </a:spcBef>
        <a:buFont typeface="Arial" pitchFamily="34" charset="0"/>
        <a:buChar char="•"/>
        <a:tabLst/>
        <a:defRPr sz="2000" kern="1200">
          <a:solidFill>
            <a:schemeClr val="tx1"/>
          </a:solidFill>
          <a:latin typeface="+mn-lt"/>
          <a:ea typeface="+mn-ea"/>
          <a:cs typeface="+mn-cs"/>
        </a:defRPr>
      </a:lvl3pPr>
      <a:lvl4pPr marL="4572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4pPr>
      <a:lvl5pPr marL="6858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5pPr>
      <a:lvl6pPr marL="914400" indent="-228600" algn="l" defTabSz="1463040" rtl="0" eaLnBrk="1" latinLnBrk="0" hangingPunct="1">
        <a:spcBef>
          <a:spcPts val="600"/>
        </a:spcBef>
        <a:buFont typeface="Arial" pitchFamily="34" charset="0"/>
        <a:buChar char="–"/>
        <a:defRPr sz="2000" kern="1200">
          <a:solidFill>
            <a:schemeClr val="tx1"/>
          </a:solidFill>
          <a:latin typeface="+mn-lt"/>
          <a:ea typeface="+mn-ea"/>
          <a:cs typeface="+mn-cs"/>
        </a:defRPr>
      </a:lvl6pPr>
      <a:lvl7pPr marL="11430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7pPr>
      <a:lvl8pPr marL="1371600" indent="-228600" algn="l" defTabSz="1463040" rtl="0" eaLnBrk="1" latinLnBrk="0" hangingPunct="1">
        <a:spcBef>
          <a:spcPts val="600"/>
        </a:spcBef>
        <a:buFont typeface="Arial" pitchFamily="34" charset="0"/>
        <a:buChar char="–"/>
        <a:defRPr sz="2000" kern="1200" baseline="0">
          <a:solidFill>
            <a:schemeClr val="tx1"/>
          </a:solidFill>
          <a:latin typeface="+mn-lt"/>
          <a:ea typeface="+mn-ea"/>
          <a:cs typeface="+mn-cs"/>
        </a:defRPr>
      </a:lvl8pPr>
      <a:lvl9pPr marL="1600200" indent="-228600" algn="l" defTabSz="1463040" rtl="0" eaLnBrk="1" latinLnBrk="0" hangingPunct="1">
        <a:spcBef>
          <a:spcPts val="600"/>
        </a:spcBef>
        <a:buFont typeface="Arial" pitchFamily="34" charset="0"/>
        <a:buChar char="–"/>
        <a:tabLst/>
        <a:defRPr sz="2000" kern="1200" baseline="0">
          <a:solidFill>
            <a:schemeClr val="tx1"/>
          </a:solidFill>
          <a:latin typeface="+mn-lt"/>
          <a:ea typeface="+mn-ea"/>
          <a:cs typeface="+mn-cs"/>
        </a:defRPr>
      </a:lvl9pPr>
    </p:bodyStyle>
    <p:otherStyle>
      <a:defPPr>
        <a:defRPr lang="en-US"/>
      </a:defPPr>
      <a:lvl1pPr marL="0" algn="l" defTabSz="1463040" rtl="0" eaLnBrk="1" latinLnBrk="0" hangingPunct="1">
        <a:defRPr sz="1800" kern="1200">
          <a:solidFill>
            <a:schemeClr val="tx1"/>
          </a:solidFill>
          <a:latin typeface="+mn-lt"/>
          <a:ea typeface="+mn-ea"/>
          <a:cs typeface="+mn-cs"/>
        </a:defRPr>
      </a:lvl1pPr>
      <a:lvl2pPr marL="731520" algn="l" defTabSz="1463040" rtl="0" eaLnBrk="1" latinLnBrk="0" hangingPunct="1">
        <a:defRPr sz="1800" kern="1200">
          <a:solidFill>
            <a:schemeClr val="tx1"/>
          </a:solidFill>
          <a:latin typeface="+mn-lt"/>
          <a:ea typeface="+mn-ea"/>
          <a:cs typeface="+mn-cs"/>
        </a:defRPr>
      </a:lvl2pPr>
      <a:lvl3pPr marL="1463040" algn="l" defTabSz="1463040" rtl="0" eaLnBrk="1" latinLnBrk="0" hangingPunct="1">
        <a:defRPr sz="1800" kern="1200">
          <a:solidFill>
            <a:schemeClr val="tx1"/>
          </a:solidFill>
          <a:latin typeface="+mn-lt"/>
          <a:ea typeface="+mn-ea"/>
          <a:cs typeface="+mn-cs"/>
        </a:defRPr>
      </a:lvl3pPr>
      <a:lvl4pPr marL="2194560" algn="l" defTabSz="1463040" rtl="0" eaLnBrk="1" latinLnBrk="0" hangingPunct="1">
        <a:defRPr sz="1800" kern="1200">
          <a:solidFill>
            <a:schemeClr val="tx1"/>
          </a:solidFill>
          <a:latin typeface="+mn-lt"/>
          <a:ea typeface="+mn-ea"/>
          <a:cs typeface="+mn-cs"/>
        </a:defRPr>
      </a:lvl4pPr>
      <a:lvl5pPr marL="2926080" algn="l" defTabSz="1463040" rtl="0" eaLnBrk="1" latinLnBrk="0" hangingPunct="1">
        <a:defRPr sz="1800" kern="1200">
          <a:solidFill>
            <a:schemeClr val="tx1"/>
          </a:solidFill>
          <a:latin typeface="+mn-lt"/>
          <a:ea typeface="+mn-ea"/>
          <a:cs typeface="+mn-cs"/>
        </a:defRPr>
      </a:lvl5pPr>
      <a:lvl6pPr marL="3657600" algn="l" defTabSz="1463040" rtl="0" eaLnBrk="1" latinLnBrk="0" hangingPunct="1">
        <a:defRPr sz="1800" kern="1200">
          <a:solidFill>
            <a:schemeClr val="tx1"/>
          </a:solidFill>
          <a:latin typeface="+mn-lt"/>
          <a:ea typeface="+mn-ea"/>
          <a:cs typeface="+mn-cs"/>
        </a:defRPr>
      </a:lvl6pPr>
      <a:lvl7pPr marL="4389120" algn="l" defTabSz="1463040" rtl="0" eaLnBrk="1" latinLnBrk="0" hangingPunct="1">
        <a:defRPr sz="1800" kern="1200">
          <a:solidFill>
            <a:schemeClr val="tx1"/>
          </a:solidFill>
          <a:latin typeface="+mn-lt"/>
          <a:ea typeface="+mn-ea"/>
          <a:cs typeface="+mn-cs"/>
        </a:defRPr>
      </a:lvl7pPr>
      <a:lvl8pPr marL="5120640" algn="l" defTabSz="1463040" rtl="0" eaLnBrk="1" latinLnBrk="0" hangingPunct="1">
        <a:defRPr sz="1800" kern="1200">
          <a:solidFill>
            <a:schemeClr val="tx1"/>
          </a:solidFill>
          <a:latin typeface="+mn-lt"/>
          <a:ea typeface="+mn-ea"/>
          <a:cs typeface="+mn-cs"/>
        </a:defRPr>
      </a:lvl8pPr>
      <a:lvl9pPr marL="5852160" algn="l" defTabSz="146304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
          <p15:clr>
            <a:srgbClr val="F26B43"/>
          </p15:clr>
        </p15:guide>
        <p15:guide id="2" pos="4608">
          <p15:clr>
            <a:srgbClr val="F26B43"/>
          </p15:clr>
        </p15:guide>
        <p15:guide id="3" pos="432">
          <p15:clr>
            <a:srgbClr val="F26B43"/>
          </p15:clr>
        </p15:guide>
        <p15:guide id="4" pos="3024">
          <p15:clr>
            <a:srgbClr val="F26B43"/>
          </p15:clr>
        </p15:guide>
        <p15:guide id="5" pos="3312">
          <p15:clr>
            <a:srgbClr val="F26B43"/>
          </p15:clr>
        </p15:guide>
        <p15:guide id="6" pos="4464">
          <p15:clr>
            <a:srgbClr val="F26B43"/>
          </p15:clr>
        </p15:guide>
        <p15:guide id="7" pos="4752">
          <p15:clr>
            <a:srgbClr val="F26B43"/>
          </p15:clr>
        </p15:guide>
        <p15:guide id="8" pos="5904">
          <p15:clr>
            <a:srgbClr val="F26B43"/>
          </p15:clr>
        </p15:guide>
        <p15:guide id="9" pos="6192">
          <p15:clr>
            <a:srgbClr val="F26B43"/>
          </p15:clr>
        </p15:guide>
        <p15:guide id="10" pos="7488">
          <p15:clr>
            <a:srgbClr val="F26B43"/>
          </p15:clr>
        </p15:guide>
        <p15:guide id="11" pos="8784">
          <p15:clr>
            <a:srgbClr val="F26B43"/>
          </p15:clr>
        </p15:guide>
        <p15:guide id="12" orient="horz" pos="1296">
          <p15:clr>
            <a:srgbClr val="F26B43"/>
          </p15:clr>
        </p15:guide>
        <p15:guide id="13" orient="horz" pos="4522">
          <p15:clr>
            <a:srgbClr val="F26B43"/>
          </p15:clr>
        </p15:guide>
        <p15:guide id="14" orient="horz" pos="48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41542"/>
            <a:ext cx="14630400" cy="4146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itle 1">
            <a:extLst>
              <a:ext uri="{FF2B5EF4-FFF2-40B4-BE49-F238E27FC236}">
                <a16:creationId xmlns:a16="http://schemas.microsoft.com/office/drawing/2014/main" id="{B2EB81BF-7018-49BB-A890-FD0FB9E5E0C6}"/>
              </a:ext>
            </a:extLst>
          </p:cNvPr>
          <p:cNvSpPr txBox="1">
            <a:spLocks/>
          </p:cNvSpPr>
          <p:nvPr/>
        </p:nvSpPr>
        <p:spPr>
          <a:xfrm>
            <a:off x="557730" y="1954560"/>
            <a:ext cx="6757470" cy="3505764"/>
          </a:xfrm>
          <a:prstGeom prst="rect">
            <a:avLst/>
          </a:prstGeom>
        </p:spPr>
        <p:txBody>
          <a:bodyPr vert="horz" lIns="0" tIns="0" rIns="0" bIns="0" rtlCol="0" anchor="b" anchorCtr="0">
            <a:noAutofit/>
          </a:bodyPr>
          <a:lstStyle>
            <a:lvl1pPr algn="l" defTabSz="1463040" rtl="0" eaLnBrk="1" latinLnBrk="0" hangingPunct="1">
              <a:lnSpc>
                <a:spcPct val="80000"/>
              </a:lnSpc>
              <a:spcBef>
                <a:spcPct val="0"/>
              </a:spcBef>
              <a:buNone/>
              <a:defRPr sz="9600" b="1" kern="1200">
                <a:solidFill>
                  <a:schemeClr val="tx1"/>
                </a:solidFill>
                <a:latin typeface="+mj-lt"/>
                <a:ea typeface="+mj-ea"/>
                <a:cs typeface="+mj-cs"/>
              </a:defRPr>
            </a:lvl1pPr>
          </a:lstStyle>
          <a:p>
            <a:pPr algn="ctr">
              <a:lnSpc>
                <a:spcPct val="100000"/>
              </a:lnSpc>
              <a:spcAft>
                <a:spcPts val="1200"/>
              </a:spcAft>
            </a:pPr>
            <a:r>
              <a:rPr lang="it-IT" sz="4400" dirty="0">
                <a:solidFill>
                  <a:srgbClr val="00264D"/>
                </a:solidFill>
              </a:rPr>
              <a:t>Graduatorie d’istituto III Fascia personale ATA triennio 2021/22 - 2023/24</a:t>
            </a:r>
          </a:p>
        </p:txBody>
      </p:sp>
      <p:pic>
        <p:nvPicPr>
          <p:cNvPr id="13" name="Picture 12"/>
          <p:cNvPicPr>
            <a:picLocks noChangeAspect="1"/>
          </p:cNvPicPr>
          <p:nvPr/>
        </p:nvPicPr>
        <p:blipFill>
          <a:blip r:embed="rId3"/>
          <a:stretch>
            <a:fillRect/>
          </a:stretch>
        </p:blipFill>
        <p:spPr>
          <a:xfrm>
            <a:off x="8244576" y="2219674"/>
            <a:ext cx="4255200" cy="3755904"/>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B837ECB5-00C4-4FD9-840A-256C0E37DAA8}"/>
              </a:ext>
            </a:extLst>
          </p:cNvPr>
          <p:cNvPicPr>
            <a:picLocks noChangeAspect="1"/>
          </p:cNvPicPr>
          <p:nvPr/>
        </p:nvPicPr>
        <p:blipFill>
          <a:blip r:embed="rId4"/>
          <a:stretch>
            <a:fillRect/>
          </a:stretch>
        </p:blipFill>
        <p:spPr>
          <a:xfrm>
            <a:off x="546448" y="344797"/>
            <a:ext cx="3312368" cy="739762"/>
          </a:xfrm>
          <a:prstGeom prst="rect">
            <a:avLst/>
          </a:prstGeom>
        </p:spPr>
      </p:pic>
      <p:sp>
        <p:nvSpPr>
          <p:cNvPr id="14" name="Rectangle 13">
            <a:extLst>
              <a:ext uri="{FF2B5EF4-FFF2-40B4-BE49-F238E27FC236}">
                <a16:creationId xmlns:a16="http://schemas.microsoft.com/office/drawing/2014/main" id="{81C263C8-654B-4DB6-86C0-61CAD3C43419}"/>
              </a:ext>
            </a:extLst>
          </p:cNvPr>
          <p:cNvSpPr/>
          <p:nvPr/>
        </p:nvSpPr>
        <p:spPr>
          <a:xfrm flipV="1">
            <a:off x="0" y="6188058"/>
            <a:ext cx="14630400" cy="45719"/>
          </a:xfrm>
          <a:prstGeom prst="rect">
            <a:avLst/>
          </a:prstGeom>
          <a:solidFill>
            <a:srgbClr val="0070C0"/>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6" name="Picture 15">
            <a:extLst>
              <a:ext uri="{FF2B5EF4-FFF2-40B4-BE49-F238E27FC236}">
                <a16:creationId xmlns:a16="http://schemas.microsoft.com/office/drawing/2014/main" id="{D5BD6170-55EC-4F25-BDAC-02EFB39F67F7}"/>
              </a:ext>
            </a:extLst>
          </p:cNvPr>
          <p:cNvPicPr>
            <a:picLocks noChangeAspect="1"/>
          </p:cNvPicPr>
          <p:nvPr/>
        </p:nvPicPr>
        <p:blipFill>
          <a:blip r:embed="rId5"/>
          <a:stretch>
            <a:fillRect/>
          </a:stretch>
        </p:blipFill>
        <p:spPr>
          <a:xfrm>
            <a:off x="9337856" y="442461"/>
            <a:ext cx="4914900" cy="1038225"/>
          </a:xfrm>
          <a:prstGeom prst="rect">
            <a:avLst/>
          </a:prstGeom>
        </p:spPr>
      </p:pic>
      <p:pic>
        <p:nvPicPr>
          <p:cNvPr id="2" name="Picture 1">
            <a:extLst>
              <a:ext uri="{FF2B5EF4-FFF2-40B4-BE49-F238E27FC236}">
                <a16:creationId xmlns:a16="http://schemas.microsoft.com/office/drawing/2014/main" id="{908730DA-865F-41F5-854F-2F7908D148E1}"/>
              </a:ext>
            </a:extLst>
          </p:cNvPr>
          <p:cNvPicPr>
            <a:picLocks noChangeAspect="1"/>
          </p:cNvPicPr>
          <p:nvPr/>
        </p:nvPicPr>
        <p:blipFill>
          <a:blip r:embed="rId6"/>
          <a:stretch>
            <a:fillRect/>
          </a:stretch>
        </p:blipFill>
        <p:spPr>
          <a:xfrm>
            <a:off x="8303017" y="2323436"/>
            <a:ext cx="4124751" cy="2583451"/>
          </a:xfrm>
          <a:prstGeom prst="rect">
            <a:avLst/>
          </a:prstGeom>
        </p:spPr>
      </p:pic>
    </p:spTree>
    <p:extLst>
      <p:ext uri="{BB962C8B-B14F-4D97-AF65-F5344CB8AC3E}">
        <p14:creationId xmlns:p14="http://schemas.microsoft.com/office/powerpoint/2010/main" val="38510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46B7169C-5F95-4EC0-8039-230FE5A82E34}"/>
              </a:ext>
            </a:extLst>
          </p:cNvPr>
          <p:cNvPicPr>
            <a:picLocks noChangeAspect="1"/>
          </p:cNvPicPr>
          <p:nvPr/>
        </p:nvPicPr>
        <p:blipFill>
          <a:blip r:embed="rId3"/>
          <a:stretch>
            <a:fillRect/>
          </a:stretch>
        </p:blipFill>
        <p:spPr>
          <a:xfrm>
            <a:off x="1231575" y="1134924"/>
            <a:ext cx="10250961" cy="4809369"/>
          </a:xfrm>
          <a:prstGeom prst="rect">
            <a:avLst/>
          </a:prstGeom>
        </p:spPr>
      </p:pic>
      <p:sp>
        <p:nvSpPr>
          <p:cNvPr id="17" name="Title 1"/>
          <p:cNvSpPr txBox="1">
            <a:spLocks/>
          </p:cNvSpPr>
          <p:nvPr/>
        </p:nvSpPr>
        <p:spPr>
          <a:xfrm>
            <a:off x="685800" y="362785"/>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en-US" dirty="0"/>
              <a:t>GESTIONE GRADUATORIE</a:t>
            </a:r>
            <a:endParaRPr lang="it-IT" dirty="0"/>
          </a:p>
          <a:p>
            <a:endParaRPr lang="it-IT" dirty="0"/>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A9BCA45-11B0-4529-A83E-D88554779BC7}"/>
              </a:ext>
            </a:extLst>
          </p:cNvPr>
          <p:cNvPicPr>
            <a:picLocks noChangeAspect="1"/>
          </p:cNvPicPr>
          <p:nvPr/>
        </p:nvPicPr>
        <p:blipFill>
          <a:blip r:embed="rId4"/>
          <a:stretch>
            <a:fillRect/>
          </a:stretch>
        </p:blipFill>
        <p:spPr>
          <a:xfrm>
            <a:off x="12382500" y="272269"/>
            <a:ext cx="1562100" cy="1276350"/>
          </a:xfrm>
          <a:prstGeom prst="rect">
            <a:avLst/>
          </a:prstGeom>
        </p:spPr>
      </p:pic>
      <p:sp>
        <p:nvSpPr>
          <p:cNvPr id="22" name="Freeform 19">
            <a:extLst>
              <a:ext uri="{FF2B5EF4-FFF2-40B4-BE49-F238E27FC236}">
                <a16:creationId xmlns:a16="http://schemas.microsoft.com/office/drawing/2014/main" id="{4F33857C-E05C-4901-A3B8-9924CBE71422}"/>
              </a:ext>
            </a:extLst>
          </p:cNvPr>
          <p:cNvSpPr>
            <a:spLocks noChangeAspect="1" noEditPoints="1"/>
          </p:cNvSpPr>
          <p:nvPr/>
        </p:nvSpPr>
        <p:spPr bwMode="auto">
          <a:xfrm rot="13091761" flipH="1">
            <a:off x="6434508" y="3419062"/>
            <a:ext cx="4165704" cy="922857"/>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
        <p:nvSpPr>
          <p:cNvPr id="23" name="TextBox 22">
            <a:extLst>
              <a:ext uri="{FF2B5EF4-FFF2-40B4-BE49-F238E27FC236}">
                <a16:creationId xmlns:a16="http://schemas.microsoft.com/office/drawing/2014/main" id="{8F4F001D-198D-4B5F-A77F-6288AE841384}"/>
              </a:ext>
            </a:extLst>
          </p:cNvPr>
          <p:cNvSpPr txBox="1"/>
          <p:nvPr/>
        </p:nvSpPr>
        <p:spPr>
          <a:xfrm rot="10800000" flipV="1">
            <a:off x="10730712" y="4114800"/>
            <a:ext cx="2546585" cy="147732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Cliccare sul tasto </a:t>
            </a:r>
            <a:r>
              <a:rPr lang="it-IT" b="1" dirty="0"/>
              <a:t>&lt;&lt;Conferma&gt;&gt; </a:t>
            </a:r>
            <a:r>
              <a:rPr lang="it-IT" dirty="0"/>
              <a:t>per confermare la</a:t>
            </a:r>
            <a:r>
              <a:rPr lang="it-IT" b="1" dirty="0"/>
              <a:t> «generazione della graduatoria provvisoria»</a:t>
            </a:r>
          </a:p>
          <a:p>
            <a:endParaRPr lang="it-IT" b="1" dirty="0"/>
          </a:p>
        </p:txBody>
      </p:sp>
    </p:spTree>
    <p:extLst>
      <p:ext uri="{BB962C8B-B14F-4D97-AF65-F5344CB8AC3E}">
        <p14:creationId xmlns:p14="http://schemas.microsoft.com/office/powerpoint/2010/main" val="392393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FB781A-D8F3-4071-A7DF-A2ABB9AD46CC}"/>
              </a:ext>
            </a:extLst>
          </p:cNvPr>
          <p:cNvPicPr>
            <a:picLocks noChangeAspect="1"/>
          </p:cNvPicPr>
          <p:nvPr/>
        </p:nvPicPr>
        <p:blipFill>
          <a:blip r:embed="rId3"/>
          <a:stretch>
            <a:fillRect/>
          </a:stretch>
        </p:blipFill>
        <p:spPr>
          <a:xfrm>
            <a:off x="302415" y="1140738"/>
            <a:ext cx="10913335" cy="4331905"/>
          </a:xfrm>
          <a:prstGeom prst="rect">
            <a:avLst/>
          </a:prstGeom>
        </p:spPr>
      </p:pic>
      <p:sp>
        <p:nvSpPr>
          <p:cNvPr id="17" name="Title 1"/>
          <p:cNvSpPr txBox="1">
            <a:spLocks/>
          </p:cNvSpPr>
          <p:nvPr/>
        </p:nvSpPr>
        <p:spPr>
          <a:xfrm>
            <a:off x="685800" y="362785"/>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en-US" dirty="0"/>
              <a:t>GESTIONE GRADUATORIE</a:t>
            </a:r>
            <a:endParaRPr lang="it-IT" dirty="0"/>
          </a:p>
          <a:p>
            <a:endParaRPr lang="it-IT" dirty="0"/>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A9BCA45-11B0-4529-A83E-D88554779BC7}"/>
              </a:ext>
            </a:extLst>
          </p:cNvPr>
          <p:cNvPicPr>
            <a:picLocks noChangeAspect="1"/>
          </p:cNvPicPr>
          <p:nvPr/>
        </p:nvPicPr>
        <p:blipFill>
          <a:blip r:embed="rId4"/>
          <a:stretch>
            <a:fillRect/>
          </a:stretch>
        </p:blipFill>
        <p:spPr>
          <a:xfrm>
            <a:off x="12382500" y="272269"/>
            <a:ext cx="1562100" cy="1276350"/>
          </a:xfrm>
          <a:prstGeom prst="rect">
            <a:avLst/>
          </a:prstGeom>
        </p:spPr>
      </p:pic>
      <p:pic>
        <p:nvPicPr>
          <p:cNvPr id="2" name="Picture 1">
            <a:extLst>
              <a:ext uri="{FF2B5EF4-FFF2-40B4-BE49-F238E27FC236}">
                <a16:creationId xmlns:a16="http://schemas.microsoft.com/office/drawing/2014/main" id="{A25906A8-7F26-4914-BC87-2F786E02985E}"/>
              </a:ext>
            </a:extLst>
          </p:cNvPr>
          <p:cNvPicPr>
            <a:picLocks noChangeAspect="1"/>
          </p:cNvPicPr>
          <p:nvPr/>
        </p:nvPicPr>
        <p:blipFill>
          <a:blip r:embed="rId5"/>
          <a:stretch>
            <a:fillRect/>
          </a:stretch>
        </p:blipFill>
        <p:spPr>
          <a:xfrm>
            <a:off x="5356438" y="1462305"/>
            <a:ext cx="3267075" cy="266775"/>
          </a:xfrm>
          <a:prstGeom prst="rect">
            <a:avLst/>
          </a:prstGeom>
        </p:spPr>
      </p:pic>
      <p:sp>
        <p:nvSpPr>
          <p:cNvPr id="22" name="Freeform 19">
            <a:extLst>
              <a:ext uri="{FF2B5EF4-FFF2-40B4-BE49-F238E27FC236}">
                <a16:creationId xmlns:a16="http://schemas.microsoft.com/office/drawing/2014/main" id="{4F33857C-E05C-4901-A3B8-9924CBE71422}"/>
              </a:ext>
            </a:extLst>
          </p:cNvPr>
          <p:cNvSpPr>
            <a:spLocks noChangeAspect="1" noEditPoints="1"/>
          </p:cNvSpPr>
          <p:nvPr/>
        </p:nvSpPr>
        <p:spPr bwMode="auto">
          <a:xfrm rot="13006737" flipH="1" flipV="1">
            <a:off x="10696346" y="4340864"/>
            <a:ext cx="1878730" cy="856200"/>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
        <p:nvSpPr>
          <p:cNvPr id="23" name="TextBox 22">
            <a:extLst>
              <a:ext uri="{FF2B5EF4-FFF2-40B4-BE49-F238E27FC236}">
                <a16:creationId xmlns:a16="http://schemas.microsoft.com/office/drawing/2014/main" id="{8F4F001D-198D-4B5F-A77F-6288AE841384}"/>
              </a:ext>
            </a:extLst>
          </p:cNvPr>
          <p:cNvSpPr txBox="1"/>
          <p:nvPr/>
        </p:nvSpPr>
        <p:spPr>
          <a:xfrm rot="10800000" flipV="1">
            <a:off x="10902997" y="5687356"/>
            <a:ext cx="2546585" cy="147732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Cliccare su su             in riferimento al profilo di interesse per effettuare  la</a:t>
            </a:r>
            <a:r>
              <a:rPr lang="it-IT" b="1" dirty="0"/>
              <a:t> «generazione della graduatoria definitiva»</a:t>
            </a:r>
          </a:p>
          <a:p>
            <a:endParaRPr lang="it-IT" b="1" dirty="0"/>
          </a:p>
        </p:txBody>
      </p:sp>
      <p:pic>
        <p:nvPicPr>
          <p:cNvPr id="24" name="Picture 23">
            <a:extLst>
              <a:ext uri="{FF2B5EF4-FFF2-40B4-BE49-F238E27FC236}">
                <a16:creationId xmlns:a16="http://schemas.microsoft.com/office/drawing/2014/main" id="{559E43D2-D4DF-4705-B305-BA7C2A735178}"/>
              </a:ext>
            </a:extLst>
          </p:cNvPr>
          <p:cNvPicPr>
            <a:picLocks noChangeAspect="1"/>
          </p:cNvPicPr>
          <p:nvPr/>
        </p:nvPicPr>
        <p:blipFill>
          <a:blip r:embed="rId6"/>
          <a:stretch>
            <a:fillRect/>
          </a:stretch>
        </p:blipFill>
        <p:spPr>
          <a:xfrm>
            <a:off x="12382500" y="5749245"/>
            <a:ext cx="447675" cy="247650"/>
          </a:xfrm>
          <a:prstGeom prst="rect">
            <a:avLst/>
          </a:prstGeom>
        </p:spPr>
      </p:pic>
      <p:pic>
        <p:nvPicPr>
          <p:cNvPr id="3" name="Picture 2">
            <a:extLst>
              <a:ext uri="{FF2B5EF4-FFF2-40B4-BE49-F238E27FC236}">
                <a16:creationId xmlns:a16="http://schemas.microsoft.com/office/drawing/2014/main" id="{9BAA2C26-5044-4496-9A46-32E2D213B558}"/>
              </a:ext>
            </a:extLst>
          </p:cNvPr>
          <p:cNvPicPr>
            <a:picLocks noChangeAspect="1"/>
          </p:cNvPicPr>
          <p:nvPr/>
        </p:nvPicPr>
        <p:blipFill>
          <a:blip r:embed="rId7"/>
          <a:stretch>
            <a:fillRect/>
          </a:stretch>
        </p:blipFill>
        <p:spPr>
          <a:xfrm>
            <a:off x="10582289" y="4217331"/>
            <a:ext cx="707197" cy="713294"/>
          </a:xfrm>
          <a:prstGeom prst="rect">
            <a:avLst/>
          </a:prstGeom>
        </p:spPr>
      </p:pic>
      <p:sp>
        <p:nvSpPr>
          <p:cNvPr id="12" name="Rectangle 11">
            <a:extLst>
              <a:ext uri="{FF2B5EF4-FFF2-40B4-BE49-F238E27FC236}">
                <a16:creationId xmlns:a16="http://schemas.microsoft.com/office/drawing/2014/main" id="{9AEFB96A-E851-4C6E-8F25-EAB9AE3E9A5F}"/>
              </a:ext>
            </a:extLst>
          </p:cNvPr>
          <p:cNvSpPr/>
          <p:nvPr/>
        </p:nvSpPr>
        <p:spPr>
          <a:xfrm>
            <a:off x="10582289" y="4232560"/>
            <a:ext cx="320708" cy="24765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Tree>
    <p:extLst>
      <p:ext uri="{BB962C8B-B14F-4D97-AF65-F5344CB8AC3E}">
        <p14:creationId xmlns:p14="http://schemas.microsoft.com/office/powerpoint/2010/main" val="129624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5E016CCF-73AC-4537-8510-65B7138BB4A2}"/>
              </a:ext>
            </a:extLst>
          </p:cNvPr>
          <p:cNvPicPr>
            <a:picLocks noChangeAspect="1"/>
          </p:cNvPicPr>
          <p:nvPr/>
        </p:nvPicPr>
        <p:blipFill>
          <a:blip r:embed="rId3"/>
          <a:stretch>
            <a:fillRect/>
          </a:stretch>
        </p:blipFill>
        <p:spPr>
          <a:xfrm>
            <a:off x="834480" y="1078039"/>
            <a:ext cx="10296814" cy="4620938"/>
          </a:xfrm>
          <a:prstGeom prst="rect">
            <a:avLst/>
          </a:prstGeom>
        </p:spPr>
      </p:pic>
      <p:sp>
        <p:nvSpPr>
          <p:cNvPr id="17" name="Title 1"/>
          <p:cNvSpPr txBox="1">
            <a:spLocks/>
          </p:cNvSpPr>
          <p:nvPr/>
        </p:nvSpPr>
        <p:spPr>
          <a:xfrm>
            <a:off x="685800" y="362785"/>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en-US" dirty="0"/>
              <a:t>GESTIONE GRADUATORIE</a:t>
            </a:r>
            <a:endParaRPr lang="it-IT" dirty="0"/>
          </a:p>
          <a:p>
            <a:endParaRPr lang="it-IT" dirty="0"/>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A9BCA45-11B0-4529-A83E-D88554779BC7}"/>
              </a:ext>
            </a:extLst>
          </p:cNvPr>
          <p:cNvPicPr>
            <a:picLocks noChangeAspect="1"/>
          </p:cNvPicPr>
          <p:nvPr/>
        </p:nvPicPr>
        <p:blipFill>
          <a:blip r:embed="rId4"/>
          <a:stretch>
            <a:fillRect/>
          </a:stretch>
        </p:blipFill>
        <p:spPr>
          <a:xfrm>
            <a:off x="12382500" y="272269"/>
            <a:ext cx="1562100" cy="1276350"/>
          </a:xfrm>
          <a:prstGeom prst="rect">
            <a:avLst/>
          </a:prstGeom>
        </p:spPr>
      </p:pic>
      <p:pic>
        <p:nvPicPr>
          <p:cNvPr id="2" name="Picture 1">
            <a:extLst>
              <a:ext uri="{FF2B5EF4-FFF2-40B4-BE49-F238E27FC236}">
                <a16:creationId xmlns:a16="http://schemas.microsoft.com/office/drawing/2014/main" id="{A25906A8-7F26-4914-BC87-2F786E02985E}"/>
              </a:ext>
            </a:extLst>
          </p:cNvPr>
          <p:cNvPicPr>
            <a:picLocks noChangeAspect="1"/>
          </p:cNvPicPr>
          <p:nvPr/>
        </p:nvPicPr>
        <p:blipFill>
          <a:blip r:embed="rId5"/>
          <a:stretch>
            <a:fillRect/>
          </a:stretch>
        </p:blipFill>
        <p:spPr>
          <a:xfrm>
            <a:off x="5356438" y="1462305"/>
            <a:ext cx="3267075" cy="266775"/>
          </a:xfrm>
          <a:prstGeom prst="rect">
            <a:avLst/>
          </a:prstGeom>
        </p:spPr>
      </p:pic>
      <p:sp>
        <p:nvSpPr>
          <p:cNvPr id="22" name="Freeform 19">
            <a:extLst>
              <a:ext uri="{FF2B5EF4-FFF2-40B4-BE49-F238E27FC236}">
                <a16:creationId xmlns:a16="http://schemas.microsoft.com/office/drawing/2014/main" id="{4F33857C-E05C-4901-A3B8-9924CBE71422}"/>
              </a:ext>
            </a:extLst>
          </p:cNvPr>
          <p:cNvSpPr>
            <a:spLocks noChangeAspect="1" noEditPoints="1"/>
          </p:cNvSpPr>
          <p:nvPr/>
        </p:nvSpPr>
        <p:spPr bwMode="auto">
          <a:xfrm rot="12591424" flipH="1">
            <a:off x="6330958" y="3157743"/>
            <a:ext cx="4010498" cy="1454428"/>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
        <p:nvSpPr>
          <p:cNvPr id="23" name="TextBox 22">
            <a:extLst>
              <a:ext uri="{FF2B5EF4-FFF2-40B4-BE49-F238E27FC236}">
                <a16:creationId xmlns:a16="http://schemas.microsoft.com/office/drawing/2014/main" id="{8F4F001D-198D-4B5F-A77F-6288AE841384}"/>
              </a:ext>
            </a:extLst>
          </p:cNvPr>
          <p:cNvSpPr txBox="1"/>
          <p:nvPr/>
        </p:nvSpPr>
        <p:spPr>
          <a:xfrm rot="10800000" flipV="1">
            <a:off x="11259549" y="3777235"/>
            <a:ext cx="2546585" cy="147732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Cliccare sul tasto </a:t>
            </a:r>
            <a:r>
              <a:rPr lang="it-IT" b="1" dirty="0"/>
              <a:t>&lt;&lt;Conferma&gt;&gt; </a:t>
            </a:r>
            <a:r>
              <a:rPr lang="it-IT" dirty="0"/>
              <a:t> per confermare  la</a:t>
            </a:r>
            <a:r>
              <a:rPr lang="it-IT" b="1" dirty="0"/>
              <a:t> «generazione della graduatoria definitiva»</a:t>
            </a:r>
          </a:p>
          <a:p>
            <a:endParaRPr lang="it-IT" b="1" dirty="0"/>
          </a:p>
        </p:txBody>
      </p:sp>
    </p:spTree>
    <p:extLst>
      <p:ext uri="{BB962C8B-B14F-4D97-AF65-F5344CB8AC3E}">
        <p14:creationId xmlns:p14="http://schemas.microsoft.com/office/powerpoint/2010/main" val="224830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solidFill>
            <a:srgbClr val="0065CE"/>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3" descr="A picture containing drawing&#10;&#10;Description automatically generated">
            <a:extLst>
              <a:ext uri="{FF2B5EF4-FFF2-40B4-BE49-F238E27FC236}">
                <a16:creationId xmlns:a16="http://schemas.microsoft.com/office/drawing/2014/main" id="{68786F0D-84B6-4FA6-A27D-F04040469BF3}"/>
              </a:ext>
            </a:extLst>
          </p:cNvPr>
          <p:cNvPicPr>
            <a:picLocks noChangeAspect="1"/>
          </p:cNvPicPr>
          <p:nvPr/>
        </p:nvPicPr>
        <p:blipFill>
          <a:blip r:embed="rId3">
            <a:alphaModFix amt="26000"/>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4650905" y="1557606"/>
            <a:ext cx="10322396" cy="7235326"/>
          </a:xfrm>
          <a:prstGeom prst="rect">
            <a:avLst/>
          </a:prstGeom>
        </p:spPr>
      </p:pic>
      <p:sp>
        <p:nvSpPr>
          <p:cNvPr id="9" name="Title 1"/>
          <p:cNvSpPr>
            <a:spLocks noGrp="1"/>
          </p:cNvSpPr>
          <p:nvPr>
            <p:ph type="title" idx="4294967295"/>
          </p:nvPr>
        </p:nvSpPr>
        <p:spPr>
          <a:xfrm>
            <a:off x="685800" y="1071810"/>
            <a:ext cx="13258800" cy="666725"/>
          </a:xfrm>
          <a:prstGeom prst="rect">
            <a:avLst/>
          </a:prstGeom>
        </p:spPr>
        <p:txBody>
          <a:bodyPr>
            <a:normAutofit/>
          </a:bodyPr>
          <a:lstStyle/>
          <a:p>
            <a:r>
              <a:rPr lang="it-IT" sz="4000" dirty="0">
                <a:solidFill>
                  <a:schemeClr val="bg1"/>
                </a:solidFill>
                <a:latin typeface="Titillium Web" panose="00000500000000000000" pitchFamily="2" charset="0"/>
              </a:rPr>
              <a:t>Visualizzazione ed esportazione graduatorie</a:t>
            </a:r>
          </a:p>
        </p:txBody>
      </p:sp>
      <p:pic>
        <p:nvPicPr>
          <p:cNvPr id="3" name="Picture 2">
            <a:extLst>
              <a:ext uri="{FF2B5EF4-FFF2-40B4-BE49-F238E27FC236}">
                <a16:creationId xmlns:a16="http://schemas.microsoft.com/office/drawing/2014/main" id="{1BB48356-E6CF-4FEC-95D6-64119E5A074C}"/>
              </a:ext>
            </a:extLst>
          </p:cNvPr>
          <p:cNvPicPr>
            <a:picLocks noChangeAspect="1"/>
          </p:cNvPicPr>
          <p:nvPr/>
        </p:nvPicPr>
        <p:blipFill>
          <a:blip r:embed="rId5"/>
          <a:stretch>
            <a:fillRect/>
          </a:stretch>
        </p:blipFill>
        <p:spPr>
          <a:xfrm>
            <a:off x="4218856" y="2066165"/>
            <a:ext cx="10322396" cy="6212281"/>
          </a:xfrm>
          <a:prstGeom prst="rect">
            <a:avLst/>
          </a:prstGeom>
        </p:spPr>
      </p:pic>
      <p:sp>
        <p:nvSpPr>
          <p:cNvPr id="5" name="Rectangle 4">
            <a:extLst>
              <a:ext uri="{FF2B5EF4-FFF2-40B4-BE49-F238E27FC236}">
                <a16:creationId xmlns:a16="http://schemas.microsoft.com/office/drawing/2014/main" id="{D256D424-FA34-47B9-A6F6-7A900637F3B7}"/>
              </a:ext>
            </a:extLst>
          </p:cNvPr>
          <p:cNvSpPr/>
          <p:nvPr/>
        </p:nvSpPr>
        <p:spPr>
          <a:xfrm>
            <a:off x="2634680" y="2461432"/>
            <a:ext cx="10529162" cy="2546531"/>
          </a:xfrm>
          <a:prstGeom prst="rect">
            <a:avLst/>
          </a:prstGeom>
        </p:spPr>
        <p:txBody>
          <a:bodyPr wrap="square">
            <a:spAutoFit/>
          </a:bodyPr>
          <a:lstStyle/>
          <a:p>
            <a:pPr algn="just">
              <a:lnSpc>
                <a:spcPct val="107000"/>
              </a:lnSpc>
              <a:spcAft>
                <a:spcPts val="800"/>
              </a:spcAft>
            </a:pPr>
            <a:r>
              <a:rPr lang="it-IT" sz="2800" dirty="0">
                <a:solidFill>
                  <a:schemeClr val="bg1"/>
                </a:solidFill>
                <a:latin typeface="Calibri" panose="020F0502020204030204" pitchFamily="34" charset="0"/>
                <a:ea typeface="Calibri" panose="020F0502020204030204" pitchFamily="34" charset="0"/>
                <a:cs typeface="Arial" panose="020B0604020202020204" pitchFamily="34" charset="0"/>
              </a:rPr>
              <a:t>La funzione ‘Visualizzazione graduatorie’:</a:t>
            </a:r>
          </a:p>
          <a:p>
            <a:pPr algn="just">
              <a:lnSpc>
                <a:spcPct val="107000"/>
              </a:lnSpc>
              <a:spcAft>
                <a:spcPts val="800"/>
              </a:spcAft>
            </a:pP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r>
              <a:rPr lang="it-IT" sz="2800" dirty="0">
                <a:solidFill>
                  <a:schemeClr val="bg1"/>
                </a:solidFill>
                <a:latin typeface="Calibri" panose="020F0502020204030204" pitchFamily="34" charset="0"/>
                <a:cs typeface="Arial" panose="020B0604020202020204" pitchFamily="34" charset="0"/>
              </a:rPr>
              <a:t>- Permette di visualizzare le graduatorie precedentemente prodotte ed    esportarle in formato excel.</a:t>
            </a:r>
            <a:endParaRPr lang="en-US" sz="2800" dirty="0">
              <a:solidFill>
                <a:schemeClr val="bg1"/>
              </a:solidFill>
              <a:latin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Calibri" panose="020F0502020204030204" pitchFamily="34" charset="0"/>
              <a:buChar char="-"/>
            </a:pP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636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FB20D00-C0AF-4F38-80E9-19A5824CF2E2}"/>
              </a:ext>
            </a:extLst>
          </p:cNvPr>
          <p:cNvSpPr/>
          <p:nvPr/>
        </p:nvSpPr>
        <p:spPr>
          <a:xfrm>
            <a:off x="186408" y="331566"/>
            <a:ext cx="9770623" cy="584775"/>
          </a:xfrm>
          <a:prstGeom prst="rect">
            <a:avLst/>
          </a:prstGeom>
        </p:spPr>
        <p:txBody>
          <a:bodyPr wrap="none">
            <a:spAutoFit/>
          </a:bodyPr>
          <a:lstStyle/>
          <a:p>
            <a:r>
              <a:rPr lang="en-US" sz="3200" b="1" dirty="0">
                <a:solidFill>
                  <a:srgbClr val="002060"/>
                </a:solidFill>
                <a:latin typeface="Titillium Web" panose="00000500000000000000" pitchFamily="2" charset="0"/>
                <a:ea typeface="+mj-ea"/>
                <a:cs typeface="+mj-cs"/>
              </a:rPr>
              <a:t>VISUALIZZAZIONE ED ESPORTAZIONE GRADUATORIE</a:t>
            </a:r>
            <a:endParaRPr lang="it-IT" dirty="0"/>
          </a:p>
        </p:txBody>
      </p:sp>
      <p:pic>
        <p:nvPicPr>
          <p:cNvPr id="4" name="Picture 3">
            <a:extLst>
              <a:ext uri="{FF2B5EF4-FFF2-40B4-BE49-F238E27FC236}">
                <a16:creationId xmlns:a16="http://schemas.microsoft.com/office/drawing/2014/main" id="{AA41325E-47DD-415C-990D-3DB3BCE60D3F}"/>
              </a:ext>
            </a:extLst>
          </p:cNvPr>
          <p:cNvPicPr>
            <a:picLocks noChangeAspect="1"/>
          </p:cNvPicPr>
          <p:nvPr/>
        </p:nvPicPr>
        <p:blipFill>
          <a:blip r:embed="rId3"/>
          <a:stretch>
            <a:fillRect/>
          </a:stretch>
        </p:blipFill>
        <p:spPr>
          <a:xfrm>
            <a:off x="11419656" y="190565"/>
            <a:ext cx="2495550" cy="828497"/>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B0D9ECF5-1FA3-4F57-8254-7E4114BA8813}"/>
              </a:ext>
            </a:extLst>
          </p:cNvPr>
          <p:cNvPicPr>
            <a:picLocks noChangeAspect="1"/>
          </p:cNvPicPr>
          <p:nvPr/>
        </p:nvPicPr>
        <p:blipFill>
          <a:blip r:embed="rId4"/>
          <a:stretch>
            <a:fillRect/>
          </a:stretch>
        </p:blipFill>
        <p:spPr>
          <a:xfrm>
            <a:off x="1194520" y="1171982"/>
            <a:ext cx="12017425" cy="4782634"/>
          </a:xfrm>
          <a:prstGeom prst="rect">
            <a:avLst/>
          </a:prstGeom>
        </p:spPr>
      </p:pic>
      <p:sp>
        <p:nvSpPr>
          <p:cNvPr id="15" name="Freeform 19">
            <a:extLst>
              <a:ext uri="{FF2B5EF4-FFF2-40B4-BE49-F238E27FC236}">
                <a16:creationId xmlns:a16="http://schemas.microsoft.com/office/drawing/2014/main" id="{F807553B-BBE7-40B3-AB12-6735331E1212}"/>
              </a:ext>
            </a:extLst>
          </p:cNvPr>
          <p:cNvSpPr>
            <a:spLocks noChangeAspect="1" noEditPoints="1"/>
          </p:cNvSpPr>
          <p:nvPr/>
        </p:nvSpPr>
        <p:spPr bwMode="auto">
          <a:xfrm rot="10084108">
            <a:off x="3453425" y="4292311"/>
            <a:ext cx="4078426" cy="2062439"/>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pic>
        <p:nvPicPr>
          <p:cNvPr id="17" name="Picture 16">
            <a:extLst>
              <a:ext uri="{FF2B5EF4-FFF2-40B4-BE49-F238E27FC236}">
                <a16:creationId xmlns:a16="http://schemas.microsoft.com/office/drawing/2014/main" id="{D0A723B6-6650-4695-94F5-F4D7989AFC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9381" y="4762872"/>
            <a:ext cx="560659" cy="560659"/>
          </a:xfrm>
          <a:prstGeom prst="rect">
            <a:avLst/>
          </a:prstGeom>
        </p:spPr>
      </p:pic>
      <p:sp>
        <p:nvSpPr>
          <p:cNvPr id="19" name="TextBox 18">
            <a:extLst>
              <a:ext uri="{FF2B5EF4-FFF2-40B4-BE49-F238E27FC236}">
                <a16:creationId xmlns:a16="http://schemas.microsoft.com/office/drawing/2014/main" id="{86C1AA51-BA1C-4BF0-90FA-A7DA5D2C9950}"/>
              </a:ext>
            </a:extLst>
          </p:cNvPr>
          <p:cNvSpPr txBox="1"/>
          <p:nvPr/>
        </p:nvSpPr>
        <p:spPr>
          <a:xfrm>
            <a:off x="7623374" y="4805154"/>
            <a:ext cx="3971323" cy="187630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normAutofit/>
          </a:bodyPr>
          <a:lstStyle>
            <a:defPPr>
              <a:defRPr lang="en-US"/>
            </a:defPPr>
            <a:lvl1pPr algn="ctr">
              <a:defRPr sz="1400">
                <a:solidFill>
                  <a:srgbClr val="821F00"/>
                </a:solidFill>
                <a:latin typeface="Titillium Web" panose="00000500000000000000" pitchFamily="2" charset="0"/>
              </a:defRPr>
            </a:lvl1pPr>
          </a:lstStyle>
          <a:p>
            <a:r>
              <a:rPr lang="it-IT" dirty="0"/>
              <a:t>Cliccare su </a:t>
            </a:r>
            <a:r>
              <a:rPr lang="it-IT" b="1" dirty="0"/>
              <a:t>«Visualizzazione graduatoria»</a:t>
            </a:r>
            <a:r>
              <a:rPr lang="it-IT" sz="1800" dirty="0"/>
              <a:t> </a:t>
            </a:r>
            <a:r>
              <a:rPr lang="it-IT" dirty="0"/>
              <a:t>per accedere alla funzione in oggetto.</a:t>
            </a:r>
          </a:p>
        </p:txBody>
      </p:sp>
    </p:spTree>
    <p:extLst>
      <p:ext uri="{BB962C8B-B14F-4D97-AF65-F5344CB8AC3E}">
        <p14:creationId xmlns:p14="http://schemas.microsoft.com/office/powerpoint/2010/main" val="29867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B64733-E202-463D-A9C1-1703B3CAAF84}"/>
              </a:ext>
            </a:extLst>
          </p:cNvPr>
          <p:cNvPicPr>
            <a:picLocks noChangeAspect="1"/>
          </p:cNvPicPr>
          <p:nvPr/>
        </p:nvPicPr>
        <p:blipFill>
          <a:blip r:embed="rId3"/>
          <a:stretch>
            <a:fillRect/>
          </a:stretch>
        </p:blipFill>
        <p:spPr>
          <a:xfrm>
            <a:off x="2085416" y="1473814"/>
            <a:ext cx="9615717" cy="3289058"/>
          </a:xfrm>
          <a:prstGeom prst="rect">
            <a:avLst/>
          </a:prstGeom>
        </p:spPr>
      </p:pic>
      <p:sp>
        <p:nvSpPr>
          <p:cNvPr id="17" name="Title 1"/>
          <p:cNvSpPr txBox="1">
            <a:spLocks/>
          </p:cNvSpPr>
          <p:nvPr/>
        </p:nvSpPr>
        <p:spPr>
          <a:xfrm>
            <a:off x="897160" y="362785"/>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en-US" dirty="0"/>
              <a:t>VISUALIZZAZIONE ED ESPORTAZIONE GRADUATORIE</a:t>
            </a:r>
            <a:endParaRPr lang="it-IT" dirty="0"/>
          </a:p>
          <a:p>
            <a:endParaRPr lang="en-US" dirty="0"/>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5B4FF-E83D-44A0-8FF0-8AC2353AAD49}"/>
              </a:ext>
            </a:extLst>
          </p:cNvPr>
          <p:cNvSpPr txBox="1"/>
          <p:nvPr/>
        </p:nvSpPr>
        <p:spPr>
          <a:xfrm>
            <a:off x="2996156" y="5065002"/>
            <a:ext cx="4896544" cy="1261884"/>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b="1" dirty="0"/>
              <a:t>NOTA BENE</a:t>
            </a:r>
          </a:p>
          <a:p>
            <a:r>
              <a:rPr lang="it-IT" dirty="0"/>
              <a:t>Per poter effettuare la visualizzazione  selezionare obbligatoriamente dal menu’ a tendina il </a:t>
            </a:r>
            <a:r>
              <a:rPr lang="it-IT" b="1" dirty="0"/>
              <a:t>tipo di visulizzazione, il profilo e l’istituto</a:t>
            </a:r>
            <a:r>
              <a:rPr lang="it-IT" dirty="0"/>
              <a:t> e premere il pulsante </a:t>
            </a:r>
            <a:r>
              <a:rPr lang="it-IT" b="1" dirty="0"/>
              <a:t>&lt;&lt;Avvia la ricerca&gt;&gt;</a:t>
            </a:r>
          </a:p>
        </p:txBody>
      </p:sp>
      <p:pic>
        <p:nvPicPr>
          <p:cNvPr id="7" name="Picture 6">
            <a:extLst>
              <a:ext uri="{FF2B5EF4-FFF2-40B4-BE49-F238E27FC236}">
                <a16:creationId xmlns:a16="http://schemas.microsoft.com/office/drawing/2014/main" id="{61D858C4-0C63-42D2-919A-5F24805993CC}"/>
              </a:ext>
            </a:extLst>
          </p:cNvPr>
          <p:cNvPicPr>
            <a:picLocks noChangeAspect="1"/>
          </p:cNvPicPr>
          <p:nvPr/>
        </p:nvPicPr>
        <p:blipFill>
          <a:blip r:embed="rId4"/>
          <a:stretch>
            <a:fillRect/>
          </a:stretch>
        </p:blipFill>
        <p:spPr>
          <a:xfrm>
            <a:off x="12382500" y="272269"/>
            <a:ext cx="1562100" cy="1276350"/>
          </a:xfrm>
          <a:prstGeom prst="rect">
            <a:avLst/>
          </a:prstGeom>
        </p:spPr>
      </p:pic>
      <p:sp>
        <p:nvSpPr>
          <p:cNvPr id="12" name="TextBox 11">
            <a:extLst>
              <a:ext uri="{FF2B5EF4-FFF2-40B4-BE49-F238E27FC236}">
                <a16:creationId xmlns:a16="http://schemas.microsoft.com/office/drawing/2014/main" id="{7A8B6D84-2804-4080-91F6-01DF24329E06}"/>
              </a:ext>
            </a:extLst>
          </p:cNvPr>
          <p:cNvSpPr txBox="1"/>
          <p:nvPr/>
        </p:nvSpPr>
        <p:spPr>
          <a:xfrm>
            <a:off x="12085799" y="3225254"/>
            <a:ext cx="2155501" cy="1908215"/>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poter effettuare l’export in formato excel cliccare sul pulsante </a:t>
            </a:r>
            <a:r>
              <a:rPr lang="it-IT" b="1" dirty="0"/>
              <a:t>&lt;&lt;Excel&gt;&gt; </a:t>
            </a:r>
            <a:r>
              <a:rPr lang="it-IT" dirty="0"/>
              <a:t>e</a:t>
            </a:r>
            <a:r>
              <a:rPr lang="it-IT" b="1" dirty="0"/>
              <a:t> </a:t>
            </a:r>
            <a:r>
              <a:rPr lang="it-IT" dirty="0"/>
              <a:t>il sistema genera un template excel che potrà essere salvato sul proprio laptop</a:t>
            </a:r>
          </a:p>
        </p:txBody>
      </p:sp>
      <p:sp>
        <p:nvSpPr>
          <p:cNvPr id="8" name="Freeform 19">
            <a:extLst>
              <a:ext uri="{FF2B5EF4-FFF2-40B4-BE49-F238E27FC236}">
                <a16:creationId xmlns:a16="http://schemas.microsoft.com/office/drawing/2014/main" id="{36488C85-88F4-4475-B28A-94FDD518AE83}"/>
              </a:ext>
            </a:extLst>
          </p:cNvPr>
          <p:cNvSpPr>
            <a:spLocks noChangeAspect="1" noEditPoints="1"/>
          </p:cNvSpPr>
          <p:nvPr/>
        </p:nvSpPr>
        <p:spPr bwMode="auto">
          <a:xfrm rot="15014194" flipV="1">
            <a:off x="5656258" y="2799587"/>
            <a:ext cx="4472885" cy="2261915"/>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
        <p:nvSpPr>
          <p:cNvPr id="9" name="Freeform 19">
            <a:extLst>
              <a:ext uri="{FF2B5EF4-FFF2-40B4-BE49-F238E27FC236}">
                <a16:creationId xmlns:a16="http://schemas.microsoft.com/office/drawing/2014/main" id="{CC721D9C-DC0B-4122-82CE-886BAD5B9CE4}"/>
              </a:ext>
            </a:extLst>
          </p:cNvPr>
          <p:cNvSpPr>
            <a:spLocks noChangeAspect="1" noEditPoints="1"/>
          </p:cNvSpPr>
          <p:nvPr/>
        </p:nvSpPr>
        <p:spPr bwMode="auto">
          <a:xfrm rot="12494827" flipV="1">
            <a:off x="11488564" y="2529473"/>
            <a:ext cx="1428498" cy="722384"/>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Tree>
    <p:extLst>
      <p:ext uri="{BB962C8B-B14F-4D97-AF65-F5344CB8AC3E}">
        <p14:creationId xmlns:p14="http://schemas.microsoft.com/office/powerpoint/2010/main" val="146501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solidFill>
            <a:srgbClr val="0065CE"/>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3" descr="A picture containing drawing&#10;&#10;Description automatically generated">
            <a:extLst>
              <a:ext uri="{FF2B5EF4-FFF2-40B4-BE49-F238E27FC236}">
                <a16:creationId xmlns:a16="http://schemas.microsoft.com/office/drawing/2014/main" id="{68786F0D-84B6-4FA6-A27D-F04040469BF3}"/>
              </a:ext>
            </a:extLst>
          </p:cNvPr>
          <p:cNvPicPr>
            <a:picLocks noChangeAspect="1"/>
          </p:cNvPicPr>
          <p:nvPr/>
        </p:nvPicPr>
        <p:blipFill>
          <a:blip r:embed="rId3">
            <a:alphaModFix amt="26000"/>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4650905" y="1557606"/>
            <a:ext cx="10322396" cy="7235326"/>
          </a:xfrm>
          <a:prstGeom prst="rect">
            <a:avLst/>
          </a:prstGeom>
        </p:spPr>
      </p:pic>
      <p:sp>
        <p:nvSpPr>
          <p:cNvPr id="9" name="Title 1"/>
          <p:cNvSpPr>
            <a:spLocks noGrp="1"/>
          </p:cNvSpPr>
          <p:nvPr>
            <p:ph type="title" idx="4294967295"/>
          </p:nvPr>
        </p:nvSpPr>
        <p:spPr>
          <a:xfrm>
            <a:off x="685800" y="1071810"/>
            <a:ext cx="13258800" cy="666725"/>
          </a:xfrm>
          <a:prstGeom prst="rect">
            <a:avLst/>
          </a:prstGeom>
        </p:spPr>
        <p:txBody>
          <a:bodyPr>
            <a:normAutofit/>
          </a:bodyPr>
          <a:lstStyle/>
          <a:p>
            <a:r>
              <a:rPr lang="it-IT" sz="4000" dirty="0">
                <a:solidFill>
                  <a:schemeClr val="bg1"/>
                </a:solidFill>
                <a:latin typeface="Titillium Web" panose="00000500000000000000" pitchFamily="2" charset="0"/>
              </a:rPr>
              <a:t>Rilevazione esame reclami</a:t>
            </a:r>
          </a:p>
        </p:txBody>
      </p:sp>
      <p:pic>
        <p:nvPicPr>
          <p:cNvPr id="3" name="Picture 2">
            <a:extLst>
              <a:ext uri="{FF2B5EF4-FFF2-40B4-BE49-F238E27FC236}">
                <a16:creationId xmlns:a16="http://schemas.microsoft.com/office/drawing/2014/main" id="{1BB48356-E6CF-4FEC-95D6-64119E5A074C}"/>
              </a:ext>
            </a:extLst>
          </p:cNvPr>
          <p:cNvPicPr>
            <a:picLocks noChangeAspect="1"/>
          </p:cNvPicPr>
          <p:nvPr/>
        </p:nvPicPr>
        <p:blipFill>
          <a:blip r:embed="rId5"/>
          <a:stretch>
            <a:fillRect/>
          </a:stretch>
        </p:blipFill>
        <p:spPr>
          <a:xfrm>
            <a:off x="4218856" y="2066165"/>
            <a:ext cx="10322396" cy="6212281"/>
          </a:xfrm>
          <a:prstGeom prst="rect">
            <a:avLst/>
          </a:prstGeom>
        </p:spPr>
      </p:pic>
      <p:sp>
        <p:nvSpPr>
          <p:cNvPr id="5" name="Rectangle 4">
            <a:extLst>
              <a:ext uri="{FF2B5EF4-FFF2-40B4-BE49-F238E27FC236}">
                <a16:creationId xmlns:a16="http://schemas.microsoft.com/office/drawing/2014/main" id="{D256D424-FA34-47B9-A6F6-7A900637F3B7}"/>
              </a:ext>
            </a:extLst>
          </p:cNvPr>
          <p:cNvSpPr/>
          <p:nvPr/>
        </p:nvSpPr>
        <p:spPr>
          <a:xfrm>
            <a:off x="2634680" y="2461432"/>
            <a:ext cx="10529162" cy="4235775"/>
          </a:xfrm>
          <a:prstGeom prst="rect">
            <a:avLst/>
          </a:prstGeom>
        </p:spPr>
        <p:txBody>
          <a:bodyPr wrap="square">
            <a:spAutoFit/>
          </a:bodyPr>
          <a:lstStyle/>
          <a:p>
            <a:pPr algn="just">
              <a:lnSpc>
                <a:spcPct val="107000"/>
              </a:lnSpc>
              <a:spcAft>
                <a:spcPts val="800"/>
              </a:spcAft>
            </a:pPr>
            <a:r>
              <a:rPr lang="it-IT" sz="2800" dirty="0">
                <a:solidFill>
                  <a:schemeClr val="bg1"/>
                </a:solidFill>
                <a:latin typeface="Calibri" panose="020F0502020204030204" pitchFamily="34" charset="0"/>
                <a:ea typeface="Calibri" panose="020F0502020204030204" pitchFamily="34" charset="0"/>
                <a:cs typeface="Arial" panose="020B0604020202020204" pitchFamily="34" charset="0"/>
              </a:rPr>
              <a:t>La funzione ‘Rilevazione esame reclami’:</a:t>
            </a:r>
          </a:p>
          <a:p>
            <a:pPr algn="just">
              <a:lnSpc>
                <a:spcPct val="107000"/>
              </a:lnSpc>
              <a:spcAft>
                <a:spcPts val="800"/>
              </a:spcAft>
            </a:pP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r>
              <a:rPr lang="it-IT" sz="2800" dirty="0">
                <a:solidFill>
                  <a:schemeClr val="bg1"/>
                </a:solidFill>
                <a:latin typeface="Calibri" panose="020F0502020204030204" pitchFamily="34" charset="0"/>
                <a:cs typeface="Arial" panose="020B0604020202020204" pitchFamily="34" charset="0"/>
              </a:rPr>
              <a:t>- Permette all’istituzione scolastica di acquisire lo stato di fine esame dei reclami per ogni specifico profilo.</a:t>
            </a:r>
            <a:endParaRPr lang="en-US" sz="2800" dirty="0">
              <a:solidFill>
                <a:schemeClr val="bg1"/>
              </a:solidFill>
              <a:latin typeface="Calibri" panose="020F0502020204030204" pitchFamily="34" charset="0"/>
              <a:cs typeface="Arial" panose="020B0604020202020204" pitchFamily="34" charset="0"/>
            </a:endParaRPr>
          </a:p>
          <a:p>
            <a:endParaRPr lang="it-IT" sz="2800" dirty="0">
              <a:solidFill>
                <a:schemeClr val="bg1"/>
              </a:solidFill>
              <a:latin typeface="Calibri" panose="020F0502020204030204" pitchFamily="34" charset="0"/>
              <a:cs typeface="Arial" panose="020B0604020202020204" pitchFamily="34" charset="0"/>
            </a:endParaRPr>
          </a:p>
          <a:p>
            <a:r>
              <a:rPr lang="it-IT" sz="2800" dirty="0">
                <a:solidFill>
                  <a:schemeClr val="bg1"/>
                </a:solidFill>
                <a:latin typeface="Calibri" panose="020F0502020204030204" pitchFamily="34" charset="0"/>
                <a:cs typeface="Arial" panose="020B0604020202020204" pitchFamily="34" charset="0"/>
              </a:rPr>
              <a:t>- Permette all’ufficio provinciale di visualizzare lo stato di fine esame dei reclami per le scuole afferenti alla propria provincia per ogni specifico profilo.</a:t>
            </a:r>
            <a:endParaRPr lang="en-US" sz="2800" dirty="0">
              <a:solidFill>
                <a:schemeClr val="bg1"/>
              </a:solidFill>
              <a:latin typeface="Calibri" panose="020F0502020204030204" pitchFamily="34" charset="0"/>
              <a:cs typeface="Arial" panose="020B0604020202020204" pitchFamily="34" charset="0"/>
            </a:endParaRPr>
          </a:p>
          <a:p>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6765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FB20D00-C0AF-4F38-80E9-19A5824CF2E2}"/>
              </a:ext>
            </a:extLst>
          </p:cNvPr>
          <p:cNvSpPr/>
          <p:nvPr/>
        </p:nvSpPr>
        <p:spPr>
          <a:xfrm>
            <a:off x="186408" y="331566"/>
            <a:ext cx="5636479" cy="584775"/>
          </a:xfrm>
          <a:prstGeom prst="rect">
            <a:avLst/>
          </a:prstGeom>
        </p:spPr>
        <p:txBody>
          <a:bodyPr wrap="none">
            <a:spAutoFit/>
          </a:bodyPr>
          <a:lstStyle/>
          <a:p>
            <a:r>
              <a:rPr lang="en-US" sz="3200" b="1" dirty="0">
                <a:solidFill>
                  <a:srgbClr val="002060"/>
                </a:solidFill>
                <a:latin typeface="Titillium Web" panose="00000500000000000000" pitchFamily="2" charset="0"/>
                <a:ea typeface="+mj-ea"/>
                <a:cs typeface="+mj-cs"/>
              </a:rPr>
              <a:t>RILEVAZIONE ESAMI RECLAMI</a:t>
            </a:r>
            <a:endParaRPr lang="it-IT" dirty="0"/>
          </a:p>
        </p:txBody>
      </p:sp>
      <p:pic>
        <p:nvPicPr>
          <p:cNvPr id="4" name="Picture 3">
            <a:extLst>
              <a:ext uri="{FF2B5EF4-FFF2-40B4-BE49-F238E27FC236}">
                <a16:creationId xmlns:a16="http://schemas.microsoft.com/office/drawing/2014/main" id="{AA41325E-47DD-415C-990D-3DB3BCE60D3F}"/>
              </a:ext>
            </a:extLst>
          </p:cNvPr>
          <p:cNvPicPr>
            <a:picLocks noChangeAspect="1"/>
          </p:cNvPicPr>
          <p:nvPr/>
        </p:nvPicPr>
        <p:blipFill>
          <a:blip r:embed="rId3"/>
          <a:stretch>
            <a:fillRect/>
          </a:stretch>
        </p:blipFill>
        <p:spPr>
          <a:xfrm>
            <a:off x="11419656" y="190565"/>
            <a:ext cx="2495550" cy="828497"/>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B0D9ECF5-1FA3-4F57-8254-7E4114BA8813}"/>
              </a:ext>
            </a:extLst>
          </p:cNvPr>
          <p:cNvPicPr>
            <a:picLocks noChangeAspect="1"/>
          </p:cNvPicPr>
          <p:nvPr/>
        </p:nvPicPr>
        <p:blipFill>
          <a:blip r:embed="rId4"/>
          <a:stretch>
            <a:fillRect/>
          </a:stretch>
        </p:blipFill>
        <p:spPr>
          <a:xfrm>
            <a:off x="1058414" y="1194621"/>
            <a:ext cx="12017425" cy="4782634"/>
          </a:xfrm>
          <a:prstGeom prst="rect">
            <a:avLst/>
          </a:prstGeom>
        </p:spPr>
      </p:pic>
      <p:sp>
        <p:nvSpPr>
          <p:cNvPr id="15" name="Freeform 19">
            <a:extLst>
              <a:ext uri="{FF2B5EF4-FFF2-40B4-BE49-F238E27FC236}">
                <a16:creationId xmlns:a16="http://schemas.microsoft.com/office/drawing/2014/main" id="{F807553B-BBE7-40B3-AB12-6735331E1212}"/>
              </a:ext>
            </a:extLst>
          </p:cNvPr>
          <p:cNvSpPr>
            <a:spLocks noChangeAspect="1" noEditPoints="1"/>
          </p:cNvSpPr>
          <p:nvPr/>
        </p:nvSpPr>
        <p:spPr bwMode="auto">
          <a:xfrm rot="21351309">
            <a:off x="2468934" y="4373679"/>
            <a:ext cx="2963151" cy="1498450"/>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pic>
        <p:nvPicPr>
          <p:cNvPr id="17" name="Picture 16">
            <a:extLst>
              <a:ext uri="{FF2B5EF4-FFF2-40B4-BE49-F238E27FC236}">
                <a16:creationId xmlns:a16="http://schemas.microsoft.com/office/drawing/2014/main" id="{D0A723B6-6650-4695-94F5-F4D7989AFC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7852" y="5258639"/>
            <a:ext cx="560659" cy="560659"/>
          </a:xfrm>
          <a:prstGeom prst="rect">
            <a:avLst/>
          </a:prstGeom>
        </p:spPr>
      </p:pic>
      <p:sp>
        <p:nvSpPr>
          <p:cNvPr id="19" name="TextBox 18">
            <a:extLst>
              <a:ext uri="{FF2B5EF4-FFF2-40B4-BE49-F238E27FC236}">
                <a16:creationId xmlns:a16="http://schemas.microsoft.com/office/drawing/2014/main" id="{86C1AA51-BA1C-4BF0-90FA-A7DA5D2C9950}"/>
              </a:ext>
            </a:extLst>
          </p:cNvPr>
          <p:cNvSpPr txBox="1"/>
          <p:nvPr/>
        </p:nvSpPr>
        <p:spPr>
          <a:xfrm>
            <a:off x="5642508" y="5039101"/>
            <a:ext cx="3971323" cy="187630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normAutofit/>
          </a:bodyPr>
          <a:lstStyle>
            <a:defPPr>
              <a:defRPr lang="en-US"/>
            </a:defPPr>
            <a:lvl1pPr algn="ctr">
              <a:defRPr sz="1400">
                <a:solidFill>
                  <a:srgbClr val="821F00"/>
                </a:solidFill>
                <a:latin typeface="Titillium Web" panose="00000500000000000000" pitchFamily="2" charset="0"/>
              </a:defRPr>
            </a:lvl1pPr>
          </a:lstStyle>
          <a:p>
            <a:r>
              <a:rPr lang="it-IT" dirty="0"/>
              <a:t>Cliccare su </a:t>
            </a:r>
            <a:r>
              <a:rPr lang="it-IT" b="1" dirty="0"/>
              <a:t>«Rilevazione esame reclami»</a:t>
            </a:r>
            <a:r>
              <a:rPr lang="it-IT" sz="1800" dirty="0"/>
              <a:t> </a:t>
            </a:r>
            <a:r>
              <a:rPr lang="it-IT" dirty="0"/>
              <a:t>per</a:t>
            </a:r>
            <a:r>
              <a:rPr lang="it-IT" sz="1800" dirty="0"/>
              <a:t> </a:t>
            </a:r>
            <a:r>
              <a:rPr lang="it-IT" dirty="0"/>
              <a:t>accedere alla funzione in oggetto.</a:t>
            </a:r>
          </a:p>
        </p:txBody>
      </p:sp>
    </p:spTree>
    <p:extLst>
      <p:ext uri="{BB962C8B-B14F-4D97-AF65-F5344CB8AC3E}">
        <p14:creationId xmlns:p14="http://schemas.microsoft.com/office/powerpoint/2010/main" val="384199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A53141-C92A-473E-A235-30F10FED4856}"/>
              </a:ext>
            </a:extLst>
          </p:cNvPr>
          <p:cNvPicPr>
            <a:picLocks noChangeAspect="1"/>
          </p:cNvPicPr>
          <p:nvPr/>
        </p:nvPicPr>
        <p:blipFill>
          <a:blip r:embed="rId3"/>
          <a:stretch>
            <a:fillRect/>
          </a:stretch>
        </p:blipFill>
        <p:spPr>
          <a:xfrm>
            <a:off x="859712" y="1157608"/>
            <a:ext cx="10294972" cy="4698731"/>
          </a:xfrm>
          <a:prstGeom prst="rect">
            <a:avLst/>
          </a:prstGeom>
        </p:spPr>
      </p:pic>
      <p:sp>
        <p:nvSpPr>
          <p:cNvPr id="17" name="Title 1"/>
          <p:cNvSpPr txBox="1">
            <a:spLocks/>
          </p:cNvSpPr>
          <p:nvPr/>
        </p:nvSpPr>
        <p:spPr>
          <a:xfrm>
            <a:off x="652652" y="305438"/>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en-US" dirty="0"/>
              <a:t>RILEVAZIONE ESAME RECLAMI</a:t>
            </a:r>
            <a:endParaRPr lang="it-IT" dirty="0"/>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455A8BD-8206-44E2-A65D-B1034576125C}"/>
              </a:ext>
            </a:extLst>
          </p:cNvPr>
          <p:cNvSpPr txBox="1"/>
          <p:nvPr/>
        </p:nvSpPr>
        <p:spPr>
          <a:xfrm>
            <a:off x="520264" y="5411021"/>
            <a:ext cx="3392079" cy="1692771"/>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Cliccando sulla funzione </a:t>
            </a:r>
            <a:r>
              <a:rPr lang="it-IT" b="1" dirty="0"/>
              <a:t>&lt;&lt;Rilevazione esami reclami&gt;&gt; </a:t>
            </a:r>
            <a:r>
              <a:rPr lang="it-IT" dirty="0"/>
              <a:t>l’istituzione scolastica può acquisire lo stato di completamento di fine reclami per le domande di propria competenza, per ogni profilo.</a:t>
            </a:r>
            <a:endParaRPr lang="en-US" dirty="0"/>
          </a:p>
          <a:p>
            <a:r>
              <a:rPr lang="it-IT" dirty="0">
                <a:solidFill>
                  <a:schemeClr val="bg1"/>
                </a:solidFill>
                <a:latin typeface="Calibri" panose="020F0502020204030204" pitchFamily="34" charset="0"/>
                <a:cs typeface="Arial" panose="020B0604020202020204" pitchFamily="34" charset="0"/>
              </a:rPr>
              <a:t>.</a:t>
            </a:r>
            <a:endParaRPr lang="en-US" dirty="0">
              <a:solidFill>
                <a:schemeClr val="bg1"/>
              </a:solidFill>
              <a:latin typeface="Calibri" panose="020F0502020204030204" pitchFamily="34" charset="0"/>
              <a:cs typeface="Arial" panose="020B0604020202020204" pitchFamily="34" charset="0"/>
            </a:endParaRPr>
          </a:p>
          <a:p>
            <a:r>
              <a:rPr lang="it-IT" dirty="0"/>
              <a:t> </a:t>
            </a:r>
          </a:p>
        </p:txBody>
      </p:sp>
      <p:sp>
        <p:nvSpPr>
          <p:cNvPr id="8" name="Freeform 19">
            <a:extLst>
              <a:ext uri="{FF2B5EF4-FFF2-40B4-BE49-F238E27FC236}">
                <a16:creationId xmlns:a16="http://schemas.microsoft.com/office/drawing/2014/main" id="{1FFCB809-1D55-49A7-99EC-3621EF7D3449}"/>
              </a:ext>
            </a:extLst>
          </p:cNvPr>
          <p:cNvSpPr>
            <a:spLocks noChangeAspect="1" noEditPoints="1"/>
          </p:cNvSpPr>
          <p:nvPr/>
        </p:nvSpPr>
        <p:spPr bwMode="auto">
          <a:xfrm rot="21171913" flipV="1">
            <a:off x="4272046" y="5104729"/>
            <a:ext cx="4742281" cy="1711183"/>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76180" tIns="38090" rIns="76180" bIns="38090" numCol="1" anchor="t" anchorCtr="0" compatLnSpc="1">
            <a:prstTxWarp prst="textNoShape">
              <a:avLst/>
            </a:prstTxWarp>
          </a:bodyPr>
          <a:lstStyle/>
          <a:p>
            <a:pPr defTabSz="1015782"/>
            <a:endParaRPr lang="en-US" sz="1999">
              <a:solidFill>
                <a:prstClr val="black"/>
              </a:solidFill>
            </a:endParaRPr>
          </a:p>
        </p:txBody>
      </p:sp>
      <p:sp>
        <p:nvSpPr>
          <p:cNvPr id="19" name="Rectangle 18">
            <a:extLst>
              <a:ext uri="{FF2B5EF4-FFF2-40B4-BE49-F238E27FC236}">
                <a16:creationId xmlns:a16="http://schemas.microsoft.com/office/drawing/2014/main" id="{4886258A-A889-45C6-AB97-40795E1721E2}"/>
              </a:ext>
            </a:extLst>
          </p:cNvPr>
          <p:cNvSpPr/>
          <p:nvPr/>
        </p:nvSpPr>
        <p:spPr>
          <a:xfrm>
            <a:off x="8790782" y="2808252"/>
            <a:ext cx="2196826" cy="2387326"/>
          </a:xfrm>
          <a:prstGeom prst="rect">
            <a:avLst/>
          </a:prstGeom>
          <a:solidFill>
            <a:srgbClr val="FFFF00">
              <a:alpha val="25000"/>
            </a:srgbClr>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10">
            <a:extLst>
              <a:ext uri="{FF2B5EF4-FFF2-40B4-BE49-F238E27FC236}">
                <a16:creationId xmlns:a16="http://schemas.microsoft.com/office/drawing/2014/main" id="{83E67E6D-C3CE-4A57-A0A5-E02CA5F1B739}"/>
              </a:ext>
            </a:extLst>
          </p:cNvPr>
          <p:cNvPicPr>
            <a:picLocks noChangeAspect="1"/>
          </p:cNvPicPr>
          <p:nvPr/>
        </p:nvPicPr>
        <p:blipFill>
          <a:blip r:embed="rId4"/>
          <a:stretch>
            <a:fillRect/>
          </a:stretch>
        </p:blipFill>
        <p:spPr>
          <a:xfrm>
            <a:off x="12382500" y="272269"/>
            <a:ext cx="1562100" cy="1276350"/>
          </a:xfrm>
          <a:prstGeom prst="rect">
            <a:avLst/>
          </a:prstGeom>
        </p:spPr>
      </p:pic>
      <p:pic>
        <p:nvPicPr>
          <p:cNvPr id="15" name="Picture 14">
            <a:extLst>
              <a:ext uri="{FF2B5EF4-FFF2-40B4-BE49-F238E27FC236}">
                <a16:creationId xmlns:a16="http://schemas.microsoft.com/office/drawing/2014/main" id="{0B17F89F-09BD-4420-98D4-1D68446274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041" y="3598345"/>
            <a:ext cx="560659" cy="560659"/>
          </a:xfrm>
          <a:prstGeom prst="rect">
            <a:avLst/>
          </a:prstGeom>
        </p:spPr>
      </p:pic>
      <p:sp>
        <p:nvSpPr>
          <p:cNvPr id="13" name="Freeform 19">
            <a:extLst>
              <a:ext uri="{FF2B5EF4-FFF2-40B4-BE49-F238E27FC236}">
                <a16:creationId xmlns:a16="http://schemas.microsoft.com/office/drawing/2014/main" id="{885B7251-25C5-40EE-83CC-4FB6C06AF9BA}"/>
              </a:ext>
            </a:extLst>
          </p:cNvPr>
          <p:cNvSpPr>
            <a:spLocks noChangeAspect="1" noEditPoints="1"/>
          </p:cNvSpPr>
          <p:nvPr/>
        </p:nvSpPr>
        <p:spPr bwMode="auto">
          <a:xfrm rot="12494827" flipV="1">
            <a:off x="10868115" y="3083700"/>
            <a:ext cx="1428498" cy="722384"/>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
        <p:nvSpPr>
          <p:cNvPr id="21" name="TextBox 20">
            <a:extLst>
              <a:ext uri="{FF2B5EF4-FFF2-40B4-BE49-F238E27FC236}">
                <a16:creationId xmlns:a16="http://schemas.microsoft.com/office/drawing/2014/main" id="{F1EB8FB9-DD9B-4915-B2F2-7970E9F0A33E}"/>
              </a:ext>
            </a:extLst>
          </p:cNvPr>
          <p:cNvSpPr txBox="1"/>
          <p:nvPr/>
        </p:nvSpPr>
        <p:spPr>
          <a:xfrm>
            <a:off x="12188850" y="2808252"/>
            <a:ext cx="1914560" cy="1692771"/>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Cliccare sulla lista del profilo di interesse e selezionare lo stato di completamento ndo sulla funzione</a:t>
            </a:r>
            <a:r>
              <a:rPr lang="it-IT" dirty="0">
                <a:solidFill>
                  <a:schemeClr val="bg1"/>
                </a:solidFill>
                <a:latin typeface="Calibri" panose="020F0502020204030204" pitchFamily="34" charset="0"/>
                <a:cs typeface="Arial" panose="020B0604020202020204" pitchFamily="34" charset="0"/>
              </a:rPr>
              <a:t>.</a:t>
            </a:r>
            <a:endParaRPr lang="en-US" dirty="0">
              <a:solidFill>
                <a:schemeClr val="bg1"/>
              </a:solidFill>
              <a:latin typeface="Calibri" panose="020F0502020204030204" pitchFamily="34" charset="0"/>
              <a:cs typeface="Arial" panose="020B0604020202020204" pitchFamily="34" charset="0"/>
            </a:endParaRPr>
          </a:p>
          <a:p>
            <a:r>
              <a:rPr lang="it-IT" dirty="0"/>
              <a:t> </a:t>
            </a:r>
          </a:p>
        </p:txBody>
      </p:sp>
      <p:sp>
        <p:nvSpPr>
          <p:cNvPr id="22" name="Freeform 19">
            <a:extLst>
              <a:ext uri="{FF2B5EF4-FFF2-40B4-BE49-F238E27FC236}">
                <a16:creationId xmlns:a16="http://schemas.microsoft.com/office/drawing/2014/main" id="{949474A2-2AF9-43BF-8060-53EC7A745B0E}"/>
              </a:ext>
            </a:extLst>
          </p:cNvPr>
          <p:cNvSpPr>
            <a:spLocks noChangeAspect="1" noEditPoints="1"/>
          </p:cNvSpPr>
          <p:nvPr/>
        </p:nvSpPr>
        <p:spPr bwMode="auto">
          <a:xfrm rot="12494827" flipV="1">
            <a:off x="11034936" y="5146491"/>
            <a:ext cx="1428498" cy="722384"/>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
        <p:nvSpPr>
          <p:cNvPr id="23" name="TextBox 22">
            <a:extLst>
              <a:ext uri="{FF2B5EF4-FFF2-40B4-BE49-F238E27FC236}">
                <a16:creationId xmlns:a16="http://schemas.microsoft.com/office/drawing/2014/main" id="{D93503C8-5A4A-44F2-B930-6D4CEF895A49}"/>
              </a:ext>
            </a:extLst>
          </p:cNvPr>
          <p:cNvSpPr txBox="1"/>
          <p:nvPr/>
        </p:nvSpPr>
        <p:spPr>
          <a:xfrm>
            <a:off x="11749185" y="5723127"/>
            <a:ext cx="1914560" cy="1261884"/>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Cliccare su ‘salva’ per salvare e registrare quanto inserito</a:t>
            </a:r>
            <a:r>
              <a:rPr lang="it-IT" dirty="0">
                <a:solidFill>
                  <a:schemeClr val="bg1"/>
                </a:solidFill>
                <a:latin typeface="Calibri" panose="020F0502020204030204" pitchFamily="34" charset="0"/>
                <a:cs typeface="Arial" panose="020B0604020202020204" pitchFamily="34" charset="0"/>
              </a:rPr>
              <a:t>.</a:t>
            </a:r>
            <a:endParaRPr lang="en-US" dirty="0">
              <a:solidFill>
                <a:schemeClr val="bg1"/>
              </a:solidFill>
              <a:latin typeface="Calibri" panose="020F0502020204030204" pitchFamily="34" charset="0"/>
              <a:cs typeface="Arial" panose="020B0604020202020204" pitchFamily="34" charset="0"/>
            </a:endParaRPr>
          </a:p>
          <a:p>
            <a:r>
              <a:rPr lang="it-IT" dirty="0"/>
              <a:t> </a:t>
            </a:r>
          </a:p>
        </p:txBody>
      </p:sp>
    </p:spTree>
    <p:extLst>
      <p:ext uri="{BB962C8B-B14F-4D97-AF65-F5344CB8AC3E}">
        <p14:creationId xmlns:p14="http://schemas.microsoft.com/office/powerpoint/2010/main" val="319008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9" grpId="0" animBg="1"/>
      <p:bldP spid="13" grpId="0" animBg="1"/>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26802070-1092-4A9A-94BE-83B76A741EB2}"/>
              </a:ext>
            </a:extLst>
          </p:cNvPr>
          <p:cNvPicPr>
            <a:picLocks noChangeAspect="1"/>
          </p:cNvPicPr>
          <p:nvPr/>
        </p:nvPicPr>
        <p:blipFill>
          <a:blip r:embed="rId3"/>
          <a:stretch>
            <a:fillRect/>
          </a:stretch>
        </p:blipFill>
        <p:spPr>
          <a:xfrm>
            <a:off x="520264" y="939105"/>
            <a:ext cx="10077355" cy="4466100"/>
          </a:xfrm>
          <a:prstGeom prst="rect">
            <a:avLst/>
          </a:prstGeom>
        </p:spPr>
      </p:pic>
      <p:sp>
        <p:nvSpPr>
          <p:cNvPr id="17" name="Title 1"/>
          <p:cNvSpPr txBox="1">
            <a:spLocks/>
          </p:cNvSpPr>
          <p:nvPr/>
        </p:nvSpPr>
        <p:spPr>
          <a:xfrm>
            <a:off x="652652" y="305438"/>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en-US" dirty="0"/>
              <a:t>RILEVAZIONE ESAME RECLAMI</a:t>
            </a:r>
            <a:endParaRPr lang="it-IT" dirty="0"/>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455A8BD-8206-44E2-A65D-B1034576125C}"/>
              </a:ext>
            </a:extLst>
          </p:cNvPr>
          <p:cNvSpPr txBox="1"/>
          <p:nvPr/>
        </p:nvSpPr>
        <p:spPr>
          <a:xfrm>
            <a:off x="520264" y="5195578"/>
            <a:ext cx="3392079" cy="212365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Cliccando sulla funzione </a:t>
            </a:r>
            <a:r>
              <a:rPr lang="it-IT" b="1" dirty="0"/>
              <a:t>&lt;&lt;Rilevazione esami reclami&gt;&gt; </a:t>
            </a:r>
            <a:r>
              <a:rPr lang="it-IT" dirty="0"/>
              <a:t>l’ufficio provinciale visualizza l’elenco delle domande afferenti alla propria provincia e per ognuna lo stato di lavorazione di fine reclami , per ogni profilo, per le domande di competenza.</a:t>
            </a:r>
            <a:endParaRPr lang="en-US" dirty="0"/>
          </a:p>
          <a:p>
            <a:r>
              <a:rPr lang="it-IT" dirty="0">
                <a:solidFill>
                  <a:schemeClr val="bg1"/>
                </a:solidFill>
                <a:latin typeface="Calibri" panose="020F0502020204030204" pitchFamily="34" charset="0"/>
                <a:cs typeface="Arial" panose="020B0604020202020204" pitchFamily="34" charset="0"/>
              </a:rPr>
              <a:t>.</a:t>
            </a:r>
            <a:endParaRPr lang="en-US" dirty="0">
              <a:solidFill>
                <a:schemeClr val="bg1"/>
              </a:solidFill>
              <a:latin typeface="Calibri" panose="020F0502020204030204" pitchFamily="34" charset="0"/>
              <a:cs typeface="Arial" panose="020B0604020202020204" pitchFamily="34" charset="0"/>
            </a:endParaRPr>
          </a:p>
          <a:p>
            <a:r>
              <a:rPr lang="it-IT" dirty="0"/>
              <a:t> </a:t>
            </a:r>
          </a:p>
        </p:txBody>
      </p:sp>
      <p:sp>
        <p:nvSpPr>
          <p:cNvPr id="8" name="Freeform 19">
            <a:extLst>
              <a:ext uri="{FF2B5EF4-FFF2-40B4-BE49-F238E27FC236}">
                <a16:creationId xmlns:a16="http://schemas.microsoft.com/office/drawing/2014/main" id="{1FFCB809-1D55-49A7-99EC-3621EF7D3449}"/>
              </a:ext>
            </a:extLst>
          </p:cNvPr>
          <p:cNvSpPr>
            <a:spLocks noChangeAspect="1" noEditPoints="1"/>
          </p:cNvSpPr>
          <p:nvPr/>
        </p:nvSpPr>
        <p:spPr bwMode="auto">
          <a:xfrm rot="21171913" flipV="1">
            <a:off x="4461990" y="5317591"/>
            <a:ext cx="4516139" cy="1629583"/>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76180" tIns="38090" rIns="76180" bIns="38090" numCol="1" anchor="t" anchorCtr="0" compatLnSpc="1">
            <a:prstTxWarp prst="textNoShape">
              <a:avLst/>
            </a:prstTxWarp>
          </a:bodyPr>
          <a:lstStyle/>
          <a:p>
            <a:pPr defTabSz="1015782"/>
            <a:endParaRPr lang="en-US" sz="1999">
              <a:solidFill>
                <a:prstClr val="black"/>
              </a:solidFill>
            </a:endParaRPr>
          </a:p>
        </p:txBody>
      </p:sp>
      <p:sp>
        <p:nvSpPr>
          <p:cNvPr id="9" name="Rectangle 8">
            <a:extLst>
              <a:ext uri="{FF2B5EF4-FFF2-40B4-BE49-F238E27FC236}">
                <a16:creationId xmlns:a16="http://schemas.microsoft.com/office/drawing/2014/main" id="{61D17F43-96FE-497A-9DCA-576234FF73AA}"/>
              </a:ext>
            </a:extLst>
          </p:cNvPr>
          <p:cNvSpPr/>
          <p:nvPr/>
        </p:nvSpPr>
        <p:spPr>
          <a:xfrm>
            <a:off x="7584768" y="4888813"/>
            <a:ext cx="751867" cy="27438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
        <p:nvSpPr>
          <p:cNvPr id="19" name="Rectangle 18">
            <a:extLst>
              <a:ext uri="{FF2B5EF4-FFF2-40B4-BE49-F238E27FC236}">
                <a16:creationId xmlns:a16="http://schemas.microsoft.com/office/drawing/2014/main" id="{4886258A-A889-45C6-AB97-40795E1721E2}"/>
              </a:ext>
            </a:extLst>
          </p:cNvPr>
          <p:cNvSpPr/>
          <p:nvPr/>
        </p:nvSpPr>
        <p:spPr>
          <a:xfrm>
            <a:off x="8323311" y="4432317"/>
            <a:ext cx="2016225" cy="488876"/>
          </a:xfrm>
          <a:prstGeom prst="rect">
            <a:avLst/>
          </a:prstGeom>
          <a:solidFill>
            <a:srgbClr val="FFFF00">
              <a:alpha val="25000"/>
            </a:srgbClr>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10">
            <a:extLst>
              <a:ext uri="{FF2B5EF4-FFF2-40B4-BE49-F238E27FC236}">
                <a16:creationId xmlns:a16="http://schemas.microsoft.com/office/drawing/2014/main" id="{83E67E6D-C3CE-4A57-A0A5-E02CA5F1B739}"/>
              </a:ext>
            </a:extLst>
          </p:cNvPr>
          <p:cNvPicPr>
            <a:picLocks noChangeAspect="1"/>
          </p:cNvPicPr>
          <p:nvPr/>
        </p:nvPicPr>
        <p:blipFill>
          <a:blip r:embed="rId4"/>
          <a:stretch>
            <a:fillRect/>
          </a:stretch>
        </p:blipFill>
        <p:spPr>
          <a:xfrm>
            <a:off x="12382500" y="272269"/>
            <a:ext cx="1562100" cy="1276350"/>
          </a:xfrm>
          <a:prstGeom prst="rect">
            <a:avLst/>
          </a:prstGeom>
        </p:spPr>
      </p:pic>
      <p:pic>
        <p:nvPicPr>
          <p:cNvPr id="12" name="Picture 11">
            <a:extLst>
              <a:ext uri="{FF2B5EF4-FFF2-40B4-BE49-F238E27FC236}">
                <a16:creationId xmlns:a16="http://schemas.microsoft.com/office/drawing/2014/main" id="{C35B649A-EC13-4449-95D6-0E9216D6F3D8}"/>
              </a:ext>
            </a:extLst>
          </p:cNvPr>
          <p:cNvPicPr>
            <a:picLocks noChangeAspect="1"/>
          </p:cNvPicPr>
          <p:nvPr/>
        </p:nvPicPr>
        <p:blipFill>
          <a:blip r:embed="rId5"/>
          <a:stretch>
            <a:fillRect/>
          </a:stretch>
        </p:blipFill>
        <p:spPr>
          <a:xfrm>
            <a:off x="5356438" y="1468773"/>
            <a:ext cx="3267075" cy="266775"/>
          </a:xfrm>
          <a:prstGeom prst="rect">
            <a:avLst/>
          </a:prstGeom>
        </p:spPr>
      </p:pic>
      <p:pic>
        <p:nvPicPr>
          <p:cNvPr id="15" name="Picture 14">
            <a:extLst>
              <a:ext uri="{FF2B5EF4-FFF2-40B4-BE49-F238E27FC236}">
                <a16:creationId xmlns:a16="http://schemas.microsoft.com/office/drawing/2014/main" id="{0B17F89F-09BD-4420-98D4-1D68446274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9712" y="3172155"/>
            <a:ext cx="560659" cy="560659"/>
          </a:xfrm>
          <a:prstGeom prst="rect">
            <a:avLst/>
          </a:prstGeom>
        </p:spPr>
      </p:pic>
    </p:spTree>
    <p:extLst>
      <p:ext uri="{BB962C8B-B14F-4D97-AF65-F5344CB8AC3E}">
        <p14:creationId xmlns:p14="http://schemas.microsoft.com/office/powerpoint/2010/main" val="116990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473096"/>
            <a:ext cx="8856984" cy="3839513"/>
          </a:xfrm>
          <a:prstGeom prst="rect">
            <a:avLst/>
          </a:prstGeom>
          <a:solidFill>
            <a:schemeClr val="bg1"/>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pPr algn="just">
              <a:lnSpc>
                <a:spcPct val="150000"/>
              </a:lnSpc>
            </a:pPr>
            <a:r>
              <a:rPr lang="it-IT" sz="2000" b="1" dirty="0">
                <a:solidFill>
                  <a:schemeClr val="tx1"/>
                </a:solidFill>
              </a:rPr>
              <a:t>MONITORAGGIO STATO LAVORI</a:t>
            </a:r>
            <a:r>
              <a:rPr lang="it-IT" sz="2000" dirty="0">
                <a:solidFill>
                  <a:schemeClr val="tx1"/>
                </a:solidFill>
              </a:rPr>
              <a:t>………………………………………………………….</a:t>
            </a:r>
          </a:p>
          <a:p>
            <a:pPr algn="just">
              <a:lnSpc>
                <a:spcPct val="150000"/>
              </a:lnSpc>
            </a:pPr>
            <a:r>
              <a:rPr lang="it-IT" sz="2000" b="1" dirty="0">
                <a:solidFill>
                  <a:schemeClr val="tx1"/>
                </a:solidFill>
              </a:rPr>
              <a:t>GESTIONE GRADUATORIE</a:t>
            </a:r>
            <a:r>
              <a:rPr lang="it-IT" sz="2000" dirty="0">
                <a:solidFill>
                  <a:schemeClr val="tx1"/>
                </a:solidFill>
              </a:rPr>
              <a:t>…....................................................................................</a:t>
            </a:r>
          </a:p>
          <a:p>
            <a:pPr algn="just">
              <a:lnSpc>
                <a:spcPct val="150000"/>
              </a:lnSpc>
            </a:pPr>
            <a:r>
              <a:rPr lang="it-IT" sz="2000" b="1" dirty="0">
                <a:solidFill>
                  <a:schemeClr val="tx1"/>
                </a:solidFill>
              </a:rPr>
              <a:t>VISUALIZZAZIONE ED ESPORTAZIONE GRADUATORIE</a:t>
            </a:r>
            <a:r>
              <a:rPr lang="it-IT" sz="2000" dirty="0">
                <a:solidFill>
                  <a:schemeClr val="tx1"/>
                </a:solidFill>
              </a:rPr>
              <a:t>………......................</a:t>
            </a:r>
          </a:p>
          <a:p>
            <a:pPr algn="just">
              <a:lnSpc>
                <a:spcPct val="150000"/>
              </a:lnSpc>
            </a:pPr>
            <a:r>
              <a:rPr lang="it-IT" sz="2000" b="1" dirty="0">
                <a:solidFill>
                  <a:schemeClr val="tx1"/>
                </a:solidFill>
              </a:rPr>
              <a:t>RILEVAZIONE ESAME RECLAMI</a:t>
            </a:r>
            <a:r>
              <a:rPr lang="it-IT" sz="2000" dirty="0">
                <a:solidFill>
                  <a:schemeClr val="tx1"/>
                </a:solidFill>
              </a:rPr>
              <a:t>…………………………………………….……...........</a:t>
            </a:r>
          </a:p>
          <a:p>
            <a:pPr algn="just">
              <a:lnSpc>
                <a:spcPct val="150000"/>
              </a:lnSpc>
            </a:pPr>
            <a:r>
              <a:rPr lang="it-IT" sz="2000" b="1" dirty="0">
                <a:solidFill>
                  <a:schemeClr val="tx1"/>
                </a:solidFill>
              </a:rPr>
              <a:t>PRENOTAZIONE E MONITORAGGIO GRADUATORIA RICALCOLATA</a:t>
            </a:r>
            <a:r>
              <a:rPr lang="it-IT" sz="2000" dirty="0">
                <a:solidFill>
                  <a:schemeClr val="tx1"/>
                </a:solidFill>
              </a:rPr>
              <a:t>.........</a:t>
            </a:r>
            <a:endParaRPr lang="en-US" sz="2000" dirty="0">
              <a:solidFill>
                <a:schemeClr val="tx1"/>
              </a:solidFill>
            </a:endParaRPr>
          </a:p>
          <a:p>
            <a:pPr algn="just">
              <a:lnSpc>
                <a:spcPct val="150000"/>
              </a:lnSpc>
            </a:pPr>
            <a:r>
              <a:rPr lang="it-IT" sz="2000" b="1" dirty="0">
                <a:solidFill>
                  <a:schemeClr val="tx1"/>
                </a:solidFill>
              </a:rPr>
              <a:t>VISUALIZZAZIONE GRADUATORIA RICALCOLATA</a:t>
            </a:r>
            <a:r>
              <a:rPr lang="it-IT" sz="2000" dirty="0">
                <a:solidFill>
                  <a:schemeClr val="tx1"/>
                </a:solidFill>
              </a:rPr>
              <a:t>..........................................</a:t>
            </a:r>
            <a:endParaRPr lang="en-US" sz="2000" dirty="0">
              <a:solidFill>
                <a:schemeClr val="tx1"/>
              </a:solidFill>
            </a:endParaRPr>
          </a:p>
          <a:p>
            <a:pPr algn="just">
              <a:lnSpc>
                <a:spcPct val="150000"/>
              </a:lnSpc>
            </a:pPr>
            <a:r>
              <a:rPr lang="it-IT" sz="2000" b="1" dirty="0">
                <a:solidFill>
                  <a:schemeClr val="tx1"/>
                </a:solidFill>
              </a:rPr>
              <a:t>VISUALIZZAZIONE SCUOLE/PROFILI RICALCOLATI</a:t>
            </a:r>
            <a:r>
              <a:rPr lang="it-IT" sz="2000" dirty="0">
                <a:solidFill>
                  <a:schemeClr val="tx1"/>
                </a:solidFill>
              </a:rPr>
              <a:t>.......................................</a:t>
            </a:r>
            <a:endParaRPr lang="en-US" sz="2000" dirty="0">
              <a:solidFill>
                <a:schemeClr val="tx1"/>
              </a:solidFill>
            </a:endParaRPr>
          </a:p>
          <a:p>
            <a:pPr algn="just">
              <a:lnSpc>
                <a:spcPct val="150000"/>
              </a:lnSpc>
            </a:pPr>
            <a:endParaRPr lang="it-IT" sz="2000" b="1" dirty="0">
              <a:solidFill>
                <a:schemeClr val="tx1"/>
              </a:solidFill>
            </a:endParaRPr>
          </a:p>
        </p:txBody>
      </p:sp>
      <p:sp>
        <p:nvSpPr>
          <p:cNvPr id="17" name="Title 1"/>
          <p:cNvSpPr txBox="1">
            <a:spLocks/>
          </p:cNvSpPr>
          <p:nvPr/>
        </p:nvSpPr>
        <p:spPr>
          <a:xfrm>
            <a:off x="685800" y="362785"/>
            <a:ext cx="13258800" cy="666725"/>
          </a:xfrm>
          <a:prstGeom prst="rect">
            <a:avLst/>
          </a:prstGeom>
        </p:spPr>
        <p:txBody>
          <a:bodyPr vert="horz" lIns="0" tIns="0" rIns="0" bIns="0" rtlCol="0" anchor="t" anchorCtr="0">
            <a:normAutofit/>
          </a:bodyPr>
          <a:lstStyle>
            <a:defPPr>
              <a:defRPr lang="en-US"/>
            </a:defPPr>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INDICE</a:t>
            </a:r>
          </a:p>
        </p:txBody>
      </p:sp>
      <p:sp>
        <p:nvSpPr>
          <p:cNvPr id="18" name="Rectangle 17">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622694" y="1473095"/>
            <a:ext cx="720080" cy="3839513"/>
          </a:xfrm>
          <a:prstGeom prst="rect">
            <a:avLst/>
          </a:prstGeom>
          <a:noFill/>
          <a:ln>
            <a:noFill/>
          </a:ln>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pPr algn="just">
              <a:lnSpc>
                <a:spcPct val="150000"/>
              </a:lnSpc>
            </a:pPr>
            <a:r>
              <a:rPr lang="it-IT" sz="2000" b="1" u="sng" dirty="0">
                <a:solidFill>
                  <a:schemeClr val="tx1"/>
                </a:solidFill>
                <a:hlinkClick r:id="rId3" action="ppaction://hlinksldjump"/>
              </a:rPr>
              <a:t>3</a:t>
            </a:r>
            <a:endParaRPr lang="it-IT" sz="2000" b="1" u="sng" dirty="0">
              <a:solidFill>
                <a:schemeClr val="tx1"/>
              </a:solidFill>
            </a:endParaRPr>
          </a:p>
          <a:p>
            <a:pPr algn="just">
              <a:lnSpc>
                <a:spcPct val="150000"/>
              </a:lnSpc>
            </a:pPr>
            <a:r>
              <a:rPr lang="it-IT" sz="2000" b="1" u="sng" dirty="0">
                <a:solidFill>
                  <a:schemeClr val="tx1"/>
                </a:solidFill>
              </a:rPr>
              <a:t>8</a:t>
            </a:r>
          </a:p>
          <a:p>
            <a:pPr algn="just">
              <a:lnSpc>
                <a:spcPct val="150000"/>
              </a:lnSpc>
            </a:pPr>
            <a:r>
              <a:rPr lang="it-IT" sz="2000" b="1" u="sng" dirty="0">
                <a:solidFill>
                  <a:schemeClr val="tx1"/>
                </a:solidFill>
              </a:rPr>
              <a:t>15</a:t>
            </a:r>
          </a:p>
          <a:p>
            <a:pPr algn="just">
              <a:lnSpc>
                <a:spcPct val="150000"/>
              </a:lnSpc>
            </a:pPr>
            <a:r>
              <a:rPr lang="it-IT" sz="2000" b="1" u="sng" dirty="0">
                <a:solidFill>
                  <a:schemeClr val="tx1"/>
                </a:solidFill>
              </a:rPr>
              <a:t>18</a:t>
            </a:r>
          </a:p>
          <a:p>
            <a:pPr algn="just">
              <a:lnSpc>
                <a:spcPct val="150000"/>
              </a:lnSpc>
            </a:pPr>
            <a:r>
              <a:rPr lang="it-IT" sz="2000" b="1" u="sng" dirty="0">
                <a:solidFill>
                  <a:schemeClr val="tx1"/>
                </a:solidFill>
              </a:rPr>
              <a:t>20</a:t>
            </a:r>
          </a:p>
          <a:p>
            <a:pPr algn="just">
              <a:lnSpc>
                <a:spcPct val="150000"/>
              </a:lnSpc>
            </a:pPr>
            <a:r>
              <a:rPr lang="it-IT" sz="2000" b="1" u="sng" dirty="0">
                <a:solidFill>
                  <a:schemeClr val="tx1"/>
                </a:solidFill>
              </a:rPr>
              <a:t>25</a:t>
            </a:r>
          </a:p>
          <a:p>
            <a:pPr algn="just">
              <a:lnSpc>
                <a:spcPct val="150000"/>
              </a:lnSpc>
            </a:pPr>
            <a:r>
              <a:rPr lang="it-IT" sz="2000" b="1" u="sng" dirty="0">
                <a:solidFill>
                  <a:schemeClr val="tx1"/>
                </a:solidFill>
              </a:rPr>
              <a:t>28 </a:t>
            </a:r>
          </a:p>
          <a:p>
            <a:pPr algn="just">
              <a:lnSpc>
                <a:spcPct val="150000"/>
              </a:lnSpc>
            </a:pPr>
            <a:endParaRPr lang="it-IT" sz="2000" b="1" u="sng" dirty="0">
              <a:solidFill>
                <a:schemeClr val="tx1"/>
              </a:solidFill>
            </a:endParaRPr>
          </a:p>
        </p:txBody>
      </p:sp>
      <p:pic>
        <p:nvPicPr>
          <p:cNvPr id="6" name="Picture 5">
            <a:extLst>
              <a:ext uri="{FF2B5EF4-FFF2-40B4-BE49-F238E27FC236}">
                <a16:creationId xmlns:a16="http://schemas.microsoft.com/office/drawing/2014/main" id="{20824C9F-83E9-48BD-A349-82C5CB91A4ED}"/>
              </a:ext>
            </a:extLst>
          </p:cNvPr>
          <p:cNvPicPr>
            <a:picLocks noChangeAspect="1"/>
          </p:cNvPicPr>
          <p:nvPr/>
        </p:nvPicPr>
        <p:blipFill>
          <a:blip r:embed="rId4"/>
          <a:stretch>
            <a:fillRect/>
          </a:stretch>
        </p:blipFill>
        <p:spPr>
          <a:xfrm>
            <a:off x="9744314" y="249042"/>
            <a:ext cx="4574018" cy="966217"/>
          </a:xfrm>
          <a:prstGeom prst="rect">
            <a:avLst/>
          </a:prstGeom>
        </p:spPr>
      </p:pic>
    </p:spTree>
    <p:extLst>
      <p:ext uri="{BB962C8B-B14F-4D97-AF65-F5344CB8AC3E}">
        <p14:creationId xmlns:p14="http://schemas.microsoft.com/office/powerpoint/2010/main" val="317023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998B8F-45E6-4E5D-BBBF-05B2D40C39ED}"/>
              </a:ext>
            </a:extLst>
          </p:cNvPr>
          <p:cNvSpPr/>
          <p:nvPr/>
        </p:nvSpPr>
        <p:spPr>
          <a:xfrm>
            <a:off x="0" y="0"/>
            <a:ext cx="14630400" cy="8229600"/>
          </a:xfrm>
          <a:prstGeom prst="rect">
            <a:avLst/>
          </a:prstGeom>
          <a:solidFill>
            <a:srgbClr val="0065CE"/>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TextBox 3">
            <a:extLst>
              <a:ext uri="{FF2B5EF4-FFF2-40B4-BE49-F238E27FC236}">
                <a16:creationId xmlns:a16="http://schemas.microsoft.com/office/drawing/2014/main" id="{4E442ED9-C47F-4E26-9CFA-45600172610A}"/>
              </a:ext>
            </a:extLst>
          </p:cNvPr>
          <p:cNvSpPr txBox="1"/>
          <p:nvPr/>
        </p:nvSpPr>
        <p:spPr>
          <a:xfrm>
            <a:off x="186408" y="265125"/>
            <a:ext cx="12817424" cy="707886"/>
          </a:xfrm>
          <a:prstGeom prst="rect">
            <a:avLst/>
          </a:prstGeom>
          <a:noFill/>
        </p:spPr>
        <p:txBody>
          <a:bodyPr wrap="square">
            <a:spAutoFit/>
          </a:bodyPr>
          <a:lstStyle/>
          <a:p>
            <a:r>
              <a:rPr lang="it-IT" sz="4000" b="1" dirty="0">
                <a:solidFill>
                  <a:schemeClr val="bg1"/>
                </a:solidFill>
                <a:latin typeface="Titillium Web" panose="00000500000000000000" pitchFamily="2" charset="0"/>
              </a:rPr>
              <a:t>Prenotazione e monitoraggio graduatoria ricalcolata</a:t>
            </a:r>
            <a:endParaRPr lang="en-US" sz="4000" b="1" dirty="0"/>
          </a:p>
        </p:txBody>
      </p:sp>
      <p:sp>
        <p:nvSpPr>
          <p:cNvPr id="5" name="Rectangle 4">
            <a:extLst>
              <a:ext uri="{FF2B5EF4-FFF2-40B4-BE49-F238E27FC236}">
                <a16:creationId xmlns:a16="http://schemas.microsoft.com/office/drawing/2014/main" id="{2B036301-E761-4958-8963-37860870296D}"/>
              </a:ext>
            </a:extLst>
          </p:cNvPr>
          <p:cNvSpPr/>
          <p:nvPr/>
        </p:nvSpPr>
        <p:spPr>
          <a:xfrm>
            <a:off x="1410544" y="1666528"/>
            <a:ext cx="11321250" cy="5302734"/>
          </a:xfrm>
          <a:prstGeom prst="rect">
            <a:avLst/>
          </a:prstGeom>
        </p:spPr>
        <p:txBody>
          <a:bodyPr wrap="square">
            <a:spAutoFit/>
          </a:bodyPr>
          <a:lstStyle/>
          <a:p>
            <a:pPr algn="just">
              <a:lnSpc>
                <a:spcPct val="107000"/>
              </a:lnSpc>
              <a:spcAft>
                <a:spcPts val="800"/>
              </a:spcAft>
            </a:pPr>
            <a:r>
              <a:rPr lang="it-IT" sz="2800" dirty="0">
                <a:solidFill>
                  <a:schemeClr val="bg1"/>
                </a:solidFill>
                <a:latin typeface="Calibri" panose="020F0502020204030204" pitchFamily="34" charset="0"/>
                <a:ea typeface="Calibri" panose="020F0502020204030204" pitchFamily="34" charset="0"/>
                <a:cs typeface="Arial" panose="020B0604020202020204" pitchFamily="34" charset="0"/>
              </a:rPr>
              <a:t>La funzione ‘Prenotazione e monotoraggio graduatoria ricalcolata’ è rilasciata alle Scuole.</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endParaRPr lang="it-IT" sz="2800" dirty="0">
              <a:solidFill>
                <a:schemeClr val="bg1"/>
              </a:solidFill>
              <a:latin typeface="Calibri" panose="020F0502020204030204" pitchFamily="34" charset="0"/>
              <a:cs typeface="Arial" panose="020B0604020202020204" pitchFamily="34" charset="0"/>
            </a:endParaRPr>
          </a:p>
          <a:p>
            <a:pPr algn="just">
              <a:spcAft>
                <a:spcPts val="600"/>
              </a:spcAft>
            </a:pPr>
            <a:r>
              <a:rPr lang="it-IT" sz="2800" dirty="0">
                <a:solidFill>
                  <a:schemeClr val="bg1"/>
                </a:solidFill>
                <a:latin typeface="Calibri" panose="020F0502020204030204" pitchFamily="34" charset="0"/>
                <a:cs typeface="Arial" panose="020B0604020202020204" pitchFamily="34" charset="0"/>
              </a:rPr>
              <a:t>La Scuola che ha convalidato una determinata domanda può, avendo modificato i punteggi o escluso profili/Aree professionali,  richiedere il ricalcolo delle graduatorie delle scuole interessate. </a:t>
            </a:r>
            <a:endParaRPr lang="en-US" sz="2800" dirty="0">
              <a:solidFill>
                <a:schemeClr val="bg1"/>
              </a:solidFill>
              <a:latin typeface="Calibri" panose="020F0502020204030204" pitchFamily="34" charset="0"/>
              <a:cs typeface="Arial" panose="020B0604020202020204" pitchFamily="34" charset="0"/>
            </a:endParaRPr>
          </a:p>
          <a:p>
            <a:pPr algn="just">
              <a:spcAft>
                <a:spcPts val="600"/>
              </a:spcAft>
            </a:pPr>
            <a:endParaRPr lang="it-IT" sz="2800" dirty="0">
              <a:solidFill>
                <a:schemeClr val="bg1"/>
              </a:solidFill>
              <a:latin typeface="Calibri" panose="020F0502020204030204" pitchFamily="34" charset="0"/>
              <a:cs typeface="Arial" panose="020B0604020202020204" pitchFamily="34" charset="0"/>
            </a:endParaRPr>
          </a:p>
          <a:p>
            <a:pPr algn="just">
              <a:spcAft>
                <a:spcPts val="600"/>
              </a:spcAft>
            </a:pPr>
            <a:r>
              <a:rPr lang="it-IT" sz="2800" dirty="0">
                <a:solidFill>
                  <a:schemeClr val="bg1"/>
                </a:solidFill>
                <a:latin typeface="Calibri" panose="020F0502020204030204" pitchFamily="34" charset="0"/>
                <a:cs typeface="Arial" panose="020B0604020202020204" pitchFamily="34" charset="0"/>
              </a:rPr>
              <a:t>Accedendo alla funzione, gli uffici operanti, possono prenotare e monitorare lo stato di avanzamento di elaborazione della graduatoria di istituto definitiva ricalcolata per profilo.</a:t>
            </a:r>
            <a:endParaRPr lang="en-US" sz="2800" dirty="0">
              <a:solidFill>
                <a:schemeClr val="bg1"/>
              </a:solidFill>
              <a:latin typeface="Calibri" panose="020F0502020204030204" pitchFamily="34" charset="0"/>
              <a:cs typeface="Arial" panose="020B0604020202020204" pitchFamily="34" charset="0"/>
            </a:endParaRPr>
          </a:p>
          <a:p>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6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9C27D5-9B6B-49D2-97B3-DD43816F24B9}"/>
              </a:ext>
            </a:extLst>
          </p:cNvPr>
          <p:cNvSpPr txBox="1">
            <a:spLocks/>
          </p:cNvSpPr>
          <p:nvPr/>
        </p:nvSpPr>
        <p:spPr>
          <a:xfrm>
            <a:off x="652652" y="305438"/>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Prenotazione e monitoraggio graduatoria ricalcolata</a:t>
            </a:r>
          </a:p>
        </p:txBody>
      </p:sp>
      <p:sp>
        <p:nvSpPr>
          <p:cNvPr id="7" name="Rectangle 6">
            <a:extLst>
              <a:ext uri="{FF2B5EF4-FFF2-40B4-BE49-F238E27FC236}">
                <a16:creationId xmlns:a16="http://schemas.microsoft.com/office/drawing/2014/main" id="{ED8BA5B8-31C9-4D27-B6AA-1C989F831E61}"/>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DA23B9E-68B7-44DD-B8E4-FF3D5A6BB8BA}"/>
              </a:ext>
            </a:extLst>
          </p:cNvPr>
          <p:cNvPicPr>
            <a:picLocks noChangeAspect="1"/>
          </p:cNvPicPr>
          <p:nvPr/>
        </p:nvPicPr>
        <p:blipFill>
          <a:blip r:embed="rId2"/>
          <a:stretch>
            <a:fillRect/>
          </a:stretch>
        </p:blipFill>
        <p:spPr>
          <a:xfrm>
            <a:off x="12382500" y="272269"/>
            <a:ext cx="1562100" cy="1276350"/>
          </a:xfrm>
          <a:prstGeom prst="rect">
            <a:avLst/>
          </a:prstGeom>
        </p:spPr>
      </p:pic>
      <p:pic>
        <p:nvPicPr>
          <p:cNvPr id="13" name="Picture 12">
            <a:extLst>
              <a:ext uri="{FF2B5EF4-FFF2-40B4-BE49-F238E27FC236}">
                <a16:creationId xmlns:a16="http://schemas.microsoft.com/office/drawing/2014/main" id="{618AEA7C-D0AA-49A8-AA0F-5C7AB0444CF6}"/>
              </a:ext>
            </a:extLst>
          </p:cNvPr>
          <p:cNvPicPr>
            <a:picLocks noChangeAspect="1"/>
          </p:cNvPicPr>
          <p:nvPr/>
        </p:nvPicPr>
        <p:blipFill>
          <a:blip r:embed="rId3"/>
          <a:stretch>
            <a:fillRect/>
          </a:stretch>
        </p:blipFill>
        <p:spPr>
          <a:xfrm>
            <a:off x="535761" y="1191473"/>
            <a:ext cx="12084399" cy="4248472"/>
          </a:xfrm>
          <a:prstGeom prst="rect">
            <a:avLst/>
          </a:prstGeom>
        </p:spPr>
      </p:pic>
      <p:sp>
        <p:nvSpPr>
          <p:cNvPr id="15" name="TextBox 14">
            <a:extLst>
              <a:ext uri="{FF2B5EF4-FFF2-40B4-BE49-F238E27FC236}">
                <a16:creationId xmlns:a16="http://schemas.microsoft.com/office/drawing/2014/main" id="{4353A0EB-F483-4C21-B753-32B89312C9F8}"/>
              </a:ext>
            </a:extLst>
          </p:cNvPr>
          <p:cNvSpPr txBox="1"/>
          <p:nvPr/>
        </p:nvSpPr>
        <p:spPr>
          <a:xfrm>
            <a:off x="426064" y="5021771"/>
            <a:ext cx="3168352" cy="127496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normAutofit/>
          </a:bodyPr>
          <a:lstStyle>
            <a:defPPr>
              <a:defRPr lang="en-US"/>
            </a:defPPr>
            <a:lvl1pPr algn="ctr">
              <a:defRPr sz="1400">
                <a:solidFill>
                  <a:srgbClr val="821F00"/>
                </a:solidFill>
                <a:latin typeface="Titillium Web" panose="00000500000000000000" pitchFamily="2" charset="0"/>
              </a:defRPr>
            </a:lvl1pPr>
          </a:lstStyle>
          <a:p>
            <a:r>
              <a:rPr lang="it-IT" dirty="0"/>
              <a:t>Cliccare su </a:t>
            </a:r>
            <a:r>
              <a:rPr lang="it-IT" b="1" dirty="0"/>
              <a:t>«Prenotazione e monitoraggio graduatoria Ricalcolata»</a:t>
            </a:r>
            <a:r>
              <a:rPr lang="it-IT" sz="1800" dirty="0"/>
              <a:t> </a:t>
            </a:r>
            <a:r>
              <a:rPr lang="it-IT" dirty="0"/>
              <a:t>per accedere alla funzione in oggetto.</a:t>
            </a:r>
          </a:p>
        </p:txBody>
      </p:sp>
      <p:sp>
        <p:nvSpPr>
          <p:cNvPr id="19" name="TextBox 18">
            <a:extLst>
              <a:ext uri="{FF2B5EF4-FFF2-40B4-BE49-F238E27FC236}">
                <a16:creationId xmlns:a16="http://schemas.microsoft.com/office/drawing/2014/main" id="{C9FE10B2-9328-47EB-9CA5-2235DD363936}"/>
              </a:ext>
            </a:extLst>
          </p:cNvPr>
          <p:cNvSpPr txBox="1"/>
          <p:nvPr/>
        </p:nvSpPr>
        <p:spPr>
          <a:xfrm>
            <a:off x="6259440" y="4432601"/>
            <a:ext cx="3168352" cy="208933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normAutofit fontScale="92500" lnSpcReduction="10000"/>
          </a:bodyPr>
          <a:lstStyle>
            <a:defPPr>
              <a:defRPr lang="en-US"/>
            </a:defPPr>
            <a:lvl1pPr algn="ctr">
              <a:defRPr sz="1400">
                <a:solidFill>
                  <a:srgbClr val="821F00"/>
                </a:solidFill>
                <a:latin typeface="Titillium Web" panose="00000500000000000000" pitchFamily="2" charset="0"/>
              </a:defRPr>
            </a:lvl1pPr>
          </a:lstStyle>
          <a:p>
            <a:pPr algn="l"/>
            <a:r>
              <a:rPr lang="it-IT" sz="1600" dirty="0"/>
              <a:t>Impostare tutti i dati :</a:t>
            </a:r>
          </a:p>
          <a:p>
            <a:pPr marL="285750" indent="-285750" algn="l">
              <a:buFont typeface="Arial" panose="020B0604020202020204" pitchFamily="34" charset="0"/>
              <a:buChar char="•"/>
            </a:pPr>
            <a:r>
              <a:rPr lang="it-IT" sz="1600" b="1" dirty="0"/>
              <a:t>Tipologia graduatoria </a:t>
            </a:r>
            <a:r>
              <a:rPr lang="it-IT" sz="1600" dirty="0"/>
              <a:t>«Definitiva ricalcolata»</a:t>
            </a:r>
            <a:endParaRPr lang="en-US" sz="1600" dirty="0"/>
          </a:p>
          <a:p>
            <a:pPr marL="285750" indent="-285750" algn="l">
              <a:buFont typeface="Arial" panose="020B0604020202020204" pitchFamily="34" charset="0"/>
              <a:buChar char="•"/>
            </a:pPr>
            <a:r>
              <a:rPr lang="it-IT" sz="1600" b="1" dirty="0"/>
              <a:t>Codice fiscale </a:t>
            </a:r>
            <a:r>
              <a:rPr lang="it-IT" sz="1600" dirty="0"/>
              <a:t>dell’aspirante su cui la scuola ha cambiato il punteggio</a:t>
            </a:r>
          </a:p>
          <a:p>
            <a:pPr marL="285750" indent="-285750" algn="l">
              <a:buFont typeface="Arial" panose="020B0604020202020204" pitchFamily="34" charset="0"/>
              <a:buChar char="•"/>
            </a:pPr>
            <a:r>
              <a:rPr lang="it-IT" sz="1600" b="1" dirty="0"/>
              <a:t>Profilo</a:t>
            </a:r>
            <a:r>
              <a:rPr lang="it-IT" sz="1600" dirty="0"/>
              <a:t> , da selezionare da apposita lista ( codice e descrizione), di interesse</a:t>
            </a:r>
            <a:endParaRPr lang="en-US" sz="1600" dirty="0"/>
          </a:p>
        </p:txBody>
      </p:sp>
      <p:sp>
        <p:nvSpPr>
          <p:cNvPr id="20" name="Freeform 19">
            <a:extLst>
              <a:ext uri="{FF2B5EF4-FFF2-40B4-BE49-F238E27FC236}">
                <a16:creationId xmlns:a16="http://schemas.microsoft.com/office/drawing/2014/main" id="{9F2B26A4-AA60-44A4-B4AF-B4417C7062E5}"/>
              </a:ext>
            </a:extLst>
          </p:cNvPr>
          <p:cNvSpPr>
            <a:spLocks noChangeAspect="1" noEditPoints="1"/>
          </p:cNvSpPr>
          <p:nvPr/>
        </p:nvSpPr>
        <p:spPr bwMode="auto">
          <a:xfrm rot="12494827" flipV="1">
            <a:off x="6763689" y="3583576"/>
            <a:ext cx="2504218" cy="733870"/>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
        <p:nvSpPr>
          <p:cNvPr id="25" name="TextBox 24">
            <a:extLst>
              <a:ext uri="{FF2B5EF4-FFF2-40B4-BE49-F238E27FC236}">
                <a16:creationId xmlns:a16="http://schemas.microsoft.com/office/drawing/2014/main" id="{01B2C37A-48AC-417E-81D4-45F4AE1A3158}"/>
              </a:ext>
            </a:extLst>
          </p:cNvPr>
          <p:cNvSpPr txBox="1"/>
          <p:nvPr/>
        </p:nvSpPr>
        <p:spPr>
          <a:xfrm>
            <a:off x="10447542" y="4802461"/>
            <a:ext cx="3168352" cy="127496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normAutofit/>
          </a:bodyPr>
          <a:lstStyle>
            <a:defPPr>
              <a:defRPr lang="en-US"/>
            </a:defPPr>
            <a:lvl1pPr algn="ctr">
              <a:defRPr sz="1400">
                <a:solidFill>
                  <a:srgbClr val="821F00"/>
                </a:solidFill>
                <a:latin typeface="Titillium Web" panose="00000500000000000000" pitchFamily="2" charset="0"/>
              </a:defRPr>
            </a:lvl1pPr>
          </a:lstStyle>
          <a:p>
            <a:r>
              <a:rPr lang="it-IT" dirty="0"/>
              <a:t>Cliccare su </a:t>
            </a:r>
            <a:r>
              <a:rPr lang="it-IT" b="1" dirty="0"/>
              <a:t>«Prenotazione»</a:t>
            </a:r>
            <a:r>
              <a:rPr lang="it-IT" sz="1800" dirty="0"/>
              <a:t> </a:t>
            </a:r>
            <a:r>
              <a:rPr lang="it-IT" dirty="0"/>
              <a:t>per confermare l’operazione</a:t>
            </a:r>
          </a:p>
        </p:txBody>
      </p:sp>
      <p:pic>
        <p:nvPicPr>
          <p:cNvPr id="26" name="Picture 25">
            <a:extLst>
              <a:ext uri="{FF2B5EF4-FFF2-40B4-BE49-F238E27FC236}">
                <a16:creationId xmlns:a16="http://schemas.microsoft.com/office/drawing/2014/main" id="{A825CBB9-707E-408A-BDFC-1377F85278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04" y="4279127"/>
            <a:ext cx="560659" cy="560659"/>
          </a:xfrm>
          <a:prstGeom prst="rect">
            <a:avLst/>
          </a:prstGeom>
        </p:spPr>
      </p:pic>
      <p:pic>
        <p:nvPicPr>
          <p:cNvPr id="27" name="Picture 26">
            <a:extLst>
              <a:ext uri="{FF2B5EF4-FFF2-40B4-BE49-F238E27FC236}">
                <a16:creationId xmlns:a16="http://schemas.microsoft.com/office/drawing/2014/main" id="{7E0BEBBD-CBA7-4118-8239-3EBD625398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1841" y="4120720"/>
            <a:ext cx="560659" cy="560659"/>
          </a:xfrm>
          <a:prstGeom prst="rect">
            <a:avLst/>
          </a:prstGeom>
        </p:spPr>
      </p:pic>
    </p:spTree>
    <p:extLst>
      <p:ext uri="{BB962C8B-B14F-4D97-AF65-F5344CB8AC3E}">
        <p14:creationId xmlns:p14="http://schemas.microsoft.com/office/powerpoint/2010/main" val="211392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5FE7D8-5359-4FB2-961C-316299FB037D}"/>
              </a:ext>
            </a:extLst>
          </p:cNvPr>
          <p:cNvSpPr txBox="1">
            <a:spLocks/>
          </p:cNvSpPr>
          <p:nvPr/>
        </p:nvSpPr>
        <p:spPr>
          <a:xfrm>
            <a:off x="652652" y="305438"/>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Prenotazione e monitoraggio graduatoria ricalcolata</a:t>
            </a:r>
          </a:p>
        </p:txBody>
      </p:sp>
      <p:sp>
        <p:nvSpPr>
          <p:cNvPr id="4" name="Rectangle 3">
            <a:extLst>
              <a:ext uri="{FF2B5EF4-FFF2-40B4-BE49-F238E27FC236}">
                <a16:creationId xmlns:a16="http://schemas.microsoft.com/office/drawing/2014/main" id="{0641A83C-EE30-48F1-934F-20B78CA9B713}"/>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EC4B0DB-8F4D-47A5-843A-2EA004CDDAC8}"/>
              </a:ext>
            </a:extLst>
          </p:cNvPr>
          <p:cNvPicPr>
            <a:picLocks noChangeAspect="1"/>
          </p:cNvPicPr>
          <p:nvPr/>
        </p:nvPicPr>
        <p:blipFill>
          <a:blip r:embed="rId2"/>
          <a:stretch>
            <a:fillRect/>
          </a:stretch>
        </p:blipFill>
        <p:spPr>
          <a:xfrm>
            <a:off x="12382500" y="272269"/>
            <a:ext cx="1562100" cy="1276350"/>
          </a:xfrm>
          <a:prstGeom prst="rect">
            <a:avLst/>
          </a:prstGeom>
        </p:spPr>
      </p:pic>
      <p:pic>
        <p:nvPicPr>
          <p:cNvPr id="7" name="Picture 6">
            <a:extLst>
              <a:ext uri="{FF2B5EF4-FFF2-40B4-BE49-F238E27FC236}">
                <a16:creationId xmlns:a16="http://schemas.microsoft.com/office/drawing/2014/main" id="{F4E06CB7-D816-483E-9231-0656BFA349FA}"/>
              </a:ext>
            </a:extLst>
          </p:cNvPr>
          <p:cNvPicPr>
            <a:picLocks noChangeAspect="1"/>
          </p:cNvPicPr>
          <p:nvPr/>
        </p:nvPicPr>
        <p:blipFill>
          <a:blip r:embed="rId3"/>
          <a:stretch>
            <a:fillRect/>
          </a:stretch>
        </p:blipFill>
        <p:spPr>
          <a:xfrm>
            <a:off x="1296245" y="1560090"/>
            <a:ext cx="9505055" cy="4235043"/>
          </a:xfrm>
          <a:prstGeom prst="rect">
            <a:avLst/>
          </a:prstGeom>
        </p:spPr>
      </p:pic>
      <p:sp>
        <p:nvSpPr>
          <p:cNvPr id="8" name="TextBox 7">
            <a:extLst>
              <a:ext uri="{FF2B5EF4-FFF2-40B4-BE49-F238E27FC236}">
                <a16:creationId xmlns:a16="http://schemas.microsoft.com/office/drawing/2014/main" id="{78C8CD8C-3F0E-454F-9A84-91C22E2B44BF}"/>
              </a:ext>
            </a:extLst>
          </p:cNvPr>
          <p:cNvSpPr txBox="1"/>
          <p:nvPr/>
        </p:nvSpPr>
        <p:spPr>
          <a:xfrm rot="10800000" flipV="1">
            <a:off x="10616965" y="2938947"/>
            <a:ext cx="2546585" cy="147732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Cliccare sul tasto </a:t>
            </a:r>
            <a:r>
              <a:rPr lang="it-IT" b="1" dirty="0"/>
              <a:t>&lt;&lt;Conferma&gt;&gt; </a:t>
            </a:r>
            <a:r>
              <a:rPr lang="it-IT" dirty="0"/>
              <a:t> per confermare  la</a:t>
            </a:r>
            <a:r>
              <a:rPr lang="it-IT" b="1" dirty="0"/>
              <a:t> «generazione della graduatoria ricalcolata»</a:t>
            </a:r>
          </a:p>
          <a:p>
            <a:endParaRPr lang="it-IT" b="1" dirty="0"/>
          </a:p>
        </p:txBody>
      </p:sp>
      <p:sp>
        <p:nvSpPr>
          <p:cNvPr id="9" name="Freeform 19">
            <a:extLst>
              <a:ext uri="{FF2B5EF4-FFF2-40B4-BE49-F238E27FC236}">
                <a16:creationId xmlns:a16="http://schemas.microsoft.com/office/drawing/2014/main" id="{C6D30FC1-2800-4FF3-B412-45A68D958A42}"/>
              </a:ext>
            </a:extLst>
          </p:cNvPr>
          <p:cNvSpPr>
            <a:spLocks noChangeAspect="1" noEditPoints="1"/>
          </p:cNvSpPr>
          <p:nvPr/>
        </p:nvSpPr>
        <p:spPr bwMode="auto">
          <a:xfrm rot="12122968" flipH="1">
            <a:off x="5630454" y="2867053"/>
            <a:ext cx="5019538" cy="1820362"/>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
        <p:nvSpPr>
          <p:cNvPr id="10" name="TextBox 9">
            <a:extLst>
              <a:ext uri="{FF2B5EF4-FFF2-40B4-BE49-F238E27FC236}">
                <a16:creationId xmlns:a16="http://schemas.microsoft.com/office/drawing/2014/main" id="{574F69AC-2807-47E7-A9AC-A90B89901C6B}"/>
              </a:ext>
            </a:extLst>
          </p:cNvPr>
          <p:cNvSpPr txBox="1"/>
          <p:nvPr/>
        </p:nvSpPr>
        <p:spPr>
          <a:xfrm rot="10800000" flipV="1">
            <a:off x="629266" y="5228853"/>
            <a:ext cx="10839012" cy="1908215"/>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Il sistema effettua i seguenti controlli:</a:t>
            </a:r>
            <a:endParaRPr lang="en-US" dirty="0"/>
          </a:p>
          <a:p>
            <a:r>
              <a:rPr lang="it-IT" dirty="0"/>
              <a:t>-la richiesta può essere effettuata dalla scuola di verifica/convalida della posizione dell’aspirante oggetto del ricalcolo</a:t>
            </a:r>
            <a:endParaRPr lang="en-US" dirty="0"/>
          </a:p>
          <a:p>
            <a:r>
              <a:rPr lang="it-IT" dirty="0"/>
              <a:t>-la domanda del codice fiscale indicato deve risultare convalidata</a:t>
            </a:r>
            <a:endParaRPr lang="en-US" dirty="0"/>
          </a:p>
          <a:p>
            <a:r>
              <a:rPr lang="it-IT" dirty="0"/>
              <a:t>-la richiesta può essere inserita solamente se è stata elaborata la graduatoria definitiva per lo specifico profilo oggetto del ricalcolo</a:t>
            </a:r>
            <a:endParaRPr lang="en-US" dirty="0"/>
          </a:p>
          <a:p>
            <a:r>
              <a:rPr lang="it-IT" dirty="0"/>
              <a:t>-la data di aggiornamento della domanda trattata deve risultare successiva alla data dell’ultimo ricalcolo avvenuto</a:t>
            </a:r>
          </a:p>
          <a:p>
            <a:r>
              <a:rPr lang="it-IT" b="1" dirty="0"/>
              <a:t>Se il sistema non supera i controlli effettuati, viene bloccata l’operazione e fornito un opportuni messaggio </a:t>
            </a:r>
            <a:endParaRPr lang="en-US" dirty="0"/>
          </a:p>
          <a:p>
            <a:r>
              <a:rPr lang="it-IT" b="1" dirty="0"/>
              <a:t>Se il sistema supera i controlli effettuati, viene inserita la richiesta di elaborazione e fornito un messaggio di operazione correttamente effettuata</a:t>
            </a:r>
          </a:p>
        </p:txBody>
      </p:sp>
    </p:spTree>
    <p:extLst>
      <p:ext uri="{BB962C8B-B14F-4D97-AF65-F5344CB8AC3E}">
        <p14:creationId xmlns:p14="http://schemas.microsoft.com/office/powerpoint/2010/main" val="290184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064D65-5D19-46F8-84EE-F6A1FB979E6C}"/>
              </a:ext>
            </a:extLst>
          </p:cNvPr>
          <p:cNvPicPr>
            <a:picLocks noChangeAspect="1"/>
          </p:cNvPicPr>
          <p:nvPr/>
        </p:nvPicPr>
        <p:blipFill>
          <a:blip r:embed="rId2"/>
          <a:stretch>
            <a:fillRect/>
          </a:stretch>
        </p:blipFill>
        <p:spPr>
          <a:xfrm>
            <a:off x="696935" y="1413146"/>
            <a:ext cx="12084399" cy="4248472"/>
          </a:xfrm>
          <a:prstGeom prst="rect">
            <a:avLst/>
          </a:prstGeom>
        </p:spPr>
      </p:pic>
      <p:sp>
        <p:nvSpPr>
          <p:cNvPr id="3" name="TextBox 2">
            <a:extLst>
              <a:ext uri="{FF2B5EF4-FFF2-40B4-BE49-F238E27FC236}">
                <a16:creationId xmlns:a16="http://schemas.microsoft.com/office/drawing/2014/main" id="{F0478A12-C710-4074-802B-10883F74A7ED}"/>
              </a:ext>
            </a:extLst>
          </p:cNvPr>
          <p:cNvSpPr txBox="1"/>
          <p:nvPr/>
        </p:nvSpPr>
        <p:spPr>
          <a:xfrm>
            <a:off x="4290864" y="4838010"/>
            <a:ext cx="3168352" cy="208933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normAutofit fontScale="92500" lnSpcReduction="20000"/>
          </a:bodyPr>
          <a:lstStyle>
            <a:defPPr>
              <a:defRPr lang="en-US"/>
            </a:defPPr>
            <a:lvl1pPr algn="ctr">
              <a:defRPr sz="1400">
                <a:solidFill>
                  <a:srgbClr val="821F00"/>
                </a:solidFill>
                <a:latin typeface="Titillium Web" panose="00000500000000000000" pitchFamily="2" charset="0"/>
              </a:defRPr>
            </a:lvl1pPr>
          </a:lstStyle>
          <a:p>
            <a:pPr algn="l"/>
            <a:r>
              <a:rPr lang="it-IT" sz="1600" dirty="0"/>
              <a:t>Impostare tutti i dati :</a:t>
            </a:r>
          </a:p>
          <a:p>
            <a:pPr marL="285750" indent="-285750" algn="l">
              <a:buFont typeface="Arial" panose="020B0604020202020204" pitchFamily="34" charset="0"/>
              <a:buChar char="•"/>
            </a:pPr>
            <a:r>
              <a:rPr lang="it-IT" sz="1600" b="1" dirty="0"/>
              <a:t>Tipologia graduatoria </a:t>
            </a:r>
            <a:r>
              <a:rPr lang="it-IT" sz="1600" dirty="0"/>
              <a:t>«Definitiva ricalcolata»</a:t>
            </a:r>
            <a:endParaRPr lang="en-US" sz="1600" dirty="0"/>
          </a:p>
          <a:p>
            <a:pPr marL="285750" indent="-285750" algn="l">
              <a:buFont typeface="Arial" panose="020B0604020202020204" pitchFamily="34" charset="0"/>
              <a:buChar char="•"/>
            </a:pPr>
            <a:r>
              <a:rPr lang="it-IT" sz="1600" b="1" dirty="0"/>
              <a:t>Codice fiscale </a:t>
            </a:r>
            <a:r>
              <a:rPr lang="it-IT" sz="1600" dirty="0"/>
              <a:t>dell’aspirante su cui la scuola ha cambiato il punteggio e per il quale è stata richiesta la graduatoria</a:t>
            </a:r>
          </a:p>
          <a:p>
            <a:pPr marL="285750" indent="-285750" algn="l">
              <a:buFont typeface="Arial" panose="020B0604020202020204" pitchFamily="34" charset="0"/>
              <a:buChar char="•"/>
            </a:pPr>
            <a:r>
              <a:rPr lang="it-IT" sz="1600" b="1" dirty="0"/>
              <a:t>Profilo</a:t>
            </a:r>
            <a:r>
              <a:rPr lang="it-IT" sz="1600" dirty="0"/>
              <a:t> , da selezionare da apposita lista ( codice e descrizione), di interesse</a:t>
            </a:r>
            <a:endParaRPr lang="en-US" sz="1600" dirty="0"/>
          </a:p>
        </p:txBody>
      </p:sp>
      <p:sp>
        <p:nvSpPr>
          <p:cNvPr id="4" name="TextBox 3">
            <a:extLst>
              <a:ext uri="{FF2B5EF4-FFF2-40B4-BE49-F238E27FC236}">
                <a16:creationId xmlns:a16="http://schemas.microsoft.com/office/drawing/2014/main" id="{03D17D2F-3EF8-4F8A-8F38-2069647492A5}"/>
              </a:ext>
            </a:extLst>
          </p:cNvPr>
          <p:cNvSpPr txBox="1"/>
          <p:nvPr/>
        </p:nvSpPr>
        <p:spPr>
          <a:xfrm>
            <a:off x="9877657" y="5141191"/>
            <a:ext cx="3168352" cy="127496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normAutofit/>
          </a:bodyPr>
          <a:lstStyle>
            <a:defPPr>
              <a:defRPr lang="en-US"/>
            </a:defPPr>
            <a:lvl1pPr algn="ctr">
              <a:defRPr sz="1400">
                <a:solidFill>
                  <a:srgbClr val="821F00"/>
                </a:solidFill>
                <a:latin typeface="Titillium Web" panose="00000500000000000000" pitchFamily="2" charset="0"/>
              </a:defRPr>
            </a:lvl1pPr>
          </a:lstStyle>
          <a:p>
            <a:r>
              <a:rPr lang="it-IT" dirty="0"/>
              <a:t>Cliccare su </a:t>
            </a:r>
            <a:r>
              <a:rPr lang="it-IT" b="1" dirty="0"/>
              <a:t>«Monitoraggio»</a:t>
            </a:r>
            <a:r>
              <a:rPr lang="it-IT" sz="1800" dirty="0"/>
              <a:t> </a:t>
            </a:r>
            <a:r>
              <a:rPr lang="it-IT" dirty="0"/>
              <a:t>per verificare lo stato di avanzamento della richiesta di elaborazione della graduatoria ricalcolata</a:t>
            </a:r>
          </a:p>
        </p:txBody>
      </p:sp>
      <p:pic>
        <p:nvPicPr>
          <p:cNvPr id="5" name="Picture 4">
            <a:extLst>
              <a:ext uri="{FF2B5EF4-FFF2-40B4-BE49-F238E27FC236}">
                <a16:creationId xmlns:a16="http://schemas.microsoft.com/office/drawing/2014/main" id="{82F7AAA0-3783-4EED-86E8-8BEB65B4E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1504" y="4474829"/>
            <a:ext cx="560659" cy="560659"/>
          </a:xfrm>
          <a:prstGeom prst="rect">
            <a:avLst/>
          </a:prstGeom>
        </p:spPr>
      </p:pic>
      <p:sp>
        <p:nvSpPr>
          <p:cNvPr id="6" name="Title 1">
            <a:extLst>
              <a:ext uri="{FF2B5EF4-FFF2-40B4-BE49-F238E27FC236}">
                <a16:creationId xmlns:a16="http://schemas.microsoft.com/office/drawing/2014/main" id="{9D12F5B1-8887-4D94-9CC6-2E6AA39E0771}"/>
              </a:ext>
            </a:extLst>
          </p:cNvPr>
          <p:cNvSpPr txBox="1">
            <a:spLocks/>
          </p:cNvSpPr>
          <p:nvPr/>
        </p:nvSpPr>
        <p:spPr>
          <a:xfrm>
            <a:off x="652652" y="305438"/>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Prenotazione e monitoraggio graduatoria ricalcolata</a:t>
            </a:r>
          </a:p>
        </p:txBody>
      </p:sp>
      <p:sp>
        <p:nvSpPr>
          <p:cNvPr id="7" name="Rectangle 6">
            <a:extLst>
              <a:ext uri="{FF2B5EF4-FFF2-40B4-BE49-F238E27FC236}">
                <a16:creationId xmlns:a16="http://schemas.microsoft.com/office/drawing/2014/main" id="{5A05F9F2-54B1-47CF-A0AD-43BE82F5A55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7FADB3-C5CF-4DDA-AC9B-B4B75CF6E69F}"/>
              </a:ext>
            </a:extLst>
          </p:cNvPr>
          <p:cNvPicPr>
            <a:picLocks noChangeAspect="1"/>
          </p:cNvPicPr>
          <p:nvPr/>
        </p:nvPicPr>
        <p:blipFill>
          <a:blip r:embed="rId4"/>
          <a:stretch>
            <a:fillRect/>
          </a:stretch>
        </p:blipFill>
        <p:spPr>
          <a:xfrm>
            <a:off x="12615556" y="272269"/>
            <a:ext cx="1329044" cy="1085926"/>
          </a:xfrm>
          <a:prstGeom prst="rect">
            <a:avLst/>
          </a:prstGeom>
        </p:spPr>
      </p:pic>
      <p:sp>
        <p:nvSpPr>
          <p:cNvPr id="10" name="Freeform 19">
            <a:extLst>
              <a:ext uri="{FF2B5EF4-FFF2-40B4-BE49-F238E27FC236}">
                <a16:creationId xmlns:a16="http://schemas.microsoft.com/office/drawing/2014/main" id="{CFF7FEC8-10CC-4704-8B64-0FE24A87FA4D}"/>
              </a:ext>
            </a:extLst>
          </p:cNvPr>
          <p:cNvSpPr>
            <a:spLocks noChangeAspect="1" noEditPoints="1"/>
          </p:cNvSpPr>
          <p:nvPr/>
        </p:nvSpPr>
        <p:spPr bwMode="auto">
          <a:xfrm rot="15014194" flipV="1">
            <a:off x="5674179" y="4116536"/>
            <a:ext cx="2934791" cy="1484109"/>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
        <p:nvSpPr>
          <p:cNvPr id="11" name="TextBox 10">
            <a:extLst>
              <a:ext uri="{FF2B5EF4-FFF2-40B4-BE49-F238E27FC236}">
                <a16:creationId xmlns:a16="http://schemas.microsoft.com/office/drawing/2014/main" id="{0493611C-235D-4306-B96E-AADF355EBFF6}"/>
              </a:ext>
            </a:extLst>
          </p:cNvPr>
          <p:cNvSpPr txBox="1"/>
          <p:nvPr/>
        </p:nvSpPr>
        <p:spPr>
          <a:xfrm>
            <a:off x="5068908" y="1380088"/>
            <a:ext cx="5904656" cy="127496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normAutofit/>
          </a:bodyPr>
          <a:lstStyle>
            <a:defPPr>
              <a:defRPr lang="en-US"/>
            </a:defPPr>
            <a:lvl1pPr algn="ctr">
              <a:defRPr sz="1400">
                <a:solidFill>
                  <a:srgbClr val="821F00"/>
                </a:solidFill>
                <a:latin typeface="Titillium Web" panose="00000500000000000000" pitchFamily="2" charset="0"/>
              </a:defRPr>
            </a:lvl1pPr>
          </a:lstStyle>
          <a:p>
            <a:r>
              <a:rPr lang="it-IT" dirty="0"/>
              <a:t>Dopo avere effettuato una prenotazione, l’ufficio può monitorare l’avanzamento della stessa e verificare l’avvenuta elaborazione della graduatoria richiesta</a:t>
            </a:r>
          </a:p>
        </p:txBody>
      </p:sp>
    </p:spTree>
    <p:extLst>
      <p:ext uri="{BB962C8B-B14F-4D97-AF65-F5344CB8AC3E}">
        <p14:creationId xmlns:p14="http://schemas.microsoft.com/office/powerpoint/2010/main" val="145950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A5E0-7E5E-4E1F-A2AA-1602E53078F1}"/>
              </a:ext>
            </a:extLst>
          </p:cNvPr>
          <p:cNvSpPr txBox="1">
            <a:spLocks/>
          </p:cNvSpPr>
          <p:nvPr/>
        </p:nvSpPr>
        <p:spPr>
          <a:xfrm>
            <a:off x="652652" y="305438"/>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Prenotazione e monitoraggio graduatoria ricalcolata</a:t>
            </a:r>
          </a:p>
        </p:txBody>
      </p:sp>
      <p:sp>
        <p:nvSpPr>
          <p:cNvPr id="3" name="Rectangle 2">
            <a:extLst>
              <a:ext uri="{FF2B5EF4-FFF2-40B4-BE49-F238E27FC236}">
                <a16:creationId xmlns:a16="http://schemas.microsoft.com/office/drawing/2014/main" id="{159CE49B-90A5-4E12-9B8B-F22AAA7D0D35}"/>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FD4958-4B82-4122-82DC-B01C9DD07AB4}"/>
              </a:ext>
            </a:extLst>
          </p:cNvPr>
          <p:cNvPicPr>
            <a:picLocks noChangeAspect="1"/>
          </p:cNvPicPr>
          <p:nvPr/>
        </p:nvPicPr>
        <p:blipFill>
          <a:blip r:embed="rId2"/>
          <a:stretch>
            <a:fillRect/>
          </a:stretch>
        </p:blipFill>
        <p:spPr>
          <a:xfrm>
            <a:off x="12615556" y="272269"/>
            <a:ext cx="1329044" cy="1085926"/>
          </a:xfrm>
          <a:prstGeom prst="rect">
            <a:avLst/>
          </a:prstGeom>
        </p:spPr>
      </p:pic>
      <p:pic>
        <p:nvPicPr>
          <p:cNvPr id="6" name="Picture 5">
            <a:extLst>
              <a:ext uri="{FF2B5EF4-FFF2-40B4-BE49-F238E27FC236}">
                <a16:creationId xmlns:a16="http://schemas.microsoft.com/office/drawing/2014/main" id="{EC7AA204-FF06-4865-98B9-F2239A7A84F4}"/>
              </a:ext>
            </a:extLst>
          </p:cNvPr>
          <p:cNvPicPr>
            <a:picLocks noChangeAspect="1"/>
          </p:cNvPicPr>
          <p:nvPr/>
        </p:nvPicPr>
        <p:blipFill>
          <a:blip r:embed="rId3"/>
          <a:stretch>
            <a:fillRect/>
          </a:stretch>
        </p:blipFill>
        <p:spPr>
          <a:xfrm>
            <a:off x="834480" y="1234480"/>
            <a:ext cx="10585176" cy="5093450"/>
          </a:xfrm>
          <a:prstGeom prst="rect">
            <a:avLst/>
          </a:prstGeom>
        </p:spPr>
      </p:pic>
      <p:sp>
        <p:nvSpPr>
          <p:cNvPr id="9" name="TextBox 8">
            <a:extLst>
              <a:ext uri="{FF2B5EF4-FFF2-40B4-BE49-F238E27FC236}">
                <a16:creationId xmlns:a16="http://schemas.microsoft.com/office/drawing/2014/main" id="{68B61AE7-78F9-4C3E-9A73-940FDFFAE8CB}"/>
              </a:ext>
            </a:extLst>
          </p:cNvPr>
          <p:cNvSpPr txBox="1"/>
          <p:nvPr/>
        </p:nvSpPr>
        <p:spPr>
          <a:xfrm>
            <a:off x="6379096" y="1954560"/>
            <a:ext cx="4896544"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b="1" dirty="0"/>
              <a:t>NOTA BENE</a:t>
            </a:r>
          </a:p>
          <a:p>
            <a:r>
              <a:rPr lang="it-IT" dirty="0"/>
              <a:t>La ricerca viene effettuata in riferimento alla scuola operante</a:t>
            </a:r>
            <a:endParaRPr lang="it-IT" b="1" dirty="0"/>
          </a:p>
        </p:txBody>
      </p:sp>
      <p:sp>
        <p:nvSpPr>
          <p:cNvPr id="8" name="TextBox 7">
            <a:extLst>
              <a:ext uri="{FF2B5EF4-FFF2-40B4-BE49-F238E27FC236}">
                <a16:creationId xmlns:a16="http://schemas.microsoft.com/office/drawing/2014/main" id="{66D2EB53-ECDC-4DB8-99F2-363ABFB4768E}"/>
              </a:ext>
            </a:extLst>
          </p:cNvPr>
          <p:cNvSpPr txBox="1"/>
          <p:nvPr/>
        </p:nvSpPr>
        <p:spPr>
          <a:xfrm>
            <a:off x="8275544" y="4990934"/>
            <a:ext cx="2650667" cy="147732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Vengono visualizzati i dati di riferimento della graduatoria oggetto di monitoraggio</a:t>
            </a:r>
          </a:p>
          <a:p>
            <a:r>
              <a:rPr lang="it-IT" dirty="0"/>
              <a:t>Se la graduatoria è stata elaborata risulterà impostata la relativa data  </a:t>
            </a:r>
          </a:p>
        </p:txBody>
      </p:sp>
      <p:sp>
        <p:nvSpPr>
          <p:cNvPr id="10" name="Freeform 19">
            <a:extLst>
              <a:ext uri="{FF2B5EF4-FFF2-40B4-BE49-F238E27FC236}">
                <a16:creationId xmlns:a16="http://schemas.microsoft.com/office/drawing/2014/main" id="{4F56341F-F024-4426-8462-D0BBBBE48A46}"/>
              </a:ext>
            </a:extLst>
          </p:cNvPr>
          <p:cNvSpPr>
            <a:spLocks noChangeAspect="1" noEditPoints="1"/>
          </p:cNvSpPr>
          <p:nvPr/>
        </p:nvSpPr>
        <p:spPr bwMode="auto">
          <a:xfrm rot="12852190" flipV="1">
            <a:off x="5696177" y="4351281"/>
            <a:ext cx="3127263" cy="1600762"/>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Tree>
    <p:extLst>
      <p:ext uri="{BB962C8B-B14F-4D97-AF65-F5344CB8AC3E}">
        <p14:creationId xmlns:p14="http://schemas.microsoft.com/office/powerpoint/2010/main" val="75625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EA1911-26A2-4771-894F-8215A430A640}"/>
              </a:ext>
            </a:extLst>
          </p:cNvPr>
          <p:cNvSpPr/>
          <p:nvPr/>
        </p:nvSpPr>
        <p:spPr>
          <a:xfrm>
            <a:off x="0" y="0"/>
            <a:ext cx="14630400" cy="8229600"/>
          </a:xfrm>
          <a:prstGeom prst="rect">
            <a:avLst/>
          </a:prstGeom>
          <a:solidFill>
            <a:srgbClr val="0065CE"/>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TextBox 2">
            <a:extLst>
              <a:ext uri="{FF2B5EF4-FFF2-40B4-BE49-F238E27FC236}">
                <a16:creationId xmlns:a16="http://schemas.microsoft.com/office/drawing/2014/main" id="{62444CA8-5F09-4377-9375-2904836D25B1}"/>
              </a:ext>
            </a:extLst>
          </p:cNvPr>
          <p:cNvSpPr txBox="1"/>
          <p:nvPr/>
        </p:nvSpPr>
        <p:spPr>
          <a:xfrm>
            <a:off x="335215" y="275491"/>
            <a:ext cx="12817424" cy="707886"/>
          </a:xfrm>
          <a:prstGeom prst="rect">
            <a:avLst/>
          </a:prstGeom>
          <a:noFill/>
        </p:spPr>
        <p:txBody>
          <a:bodyPr wrap="square">
            <a:spAutoFit/>
          </a:bodyPr>
          <a:lstStyle/>
          <a:p>
            <a:r>
              <a:rPr lang="it-IT" sz="4000" b="1" dirty="0">
                <a:solidFill>
                  <a:schemeClr val="bg1"/>
                </a:solidFill>
                <a:latin typeface="Titillium Web" panose="00000500000000000000" pitchFamily="2" charset="0"/>
              </a:rPr>
              <a:t>Visualizzazione graduatoria ricalcolata</a:t>
            </a:r>
            <a:endParaRPr lang="en-US" sz="4000" b="1" dirty="0"/>
          </a:p>
        </p:txBody>
      </p:sp>
      <p:sp>
        <p:nvSpPr>
          <p:cNvPr id="5" name="Rectangle 4">
            <a:extLst>
              <a:ext uri="{FF2B5EF4-FFF2-40B4-BE49-F238E27FC236}">
                <a16:creationId xmlns:a16="http://schemas.microsoft.com/office/drawing/2014/main" id="{18C87E78-6FC1-452C-9D72-C15268E440F1}"/>
              </a:ext>
            </a:extLst>
          </p:cNvPr>
          <p:cNvSpPr/>
          <p:nvPr/>
        </p:nvSpPr>
        <p:spPr>
          <a:xfrm>
            <a:off x="1078511" y="2674640"/>
            <a:ext cx="11321250" cy="3348353"/>
          </a:xfrm>
          <a:prstGeom prst="rect">
            <a:avLst/>
          </a:prstGeom>
        </p:spPr>
        <p:txBody>
          <a:bodyPr wrap="square">
            <a:spAutoFit/>
          </a:bodyPr>
          <a:lstStyle/>
          <a:p>
            <a:pPr algn="just">
              <a:lnSpc>
                <a:spcPct val="107000"/>
              </a:lnSpc>
              <a:spcAft>
                <a:spcPts val="800"/>
              </a:spcAft>
            </a:pPr>
            <a:r>
              <a:rPr lang="it-IT" sz="2800" dirty="0">
                <a:solidFill>
                  <a:schemeClr val="bg1"/>
                </a:solidFill>
                <a:latin typeface="Calibri" panose="020F0502020204030204" pitchFamily="34" charset="0"/>
                <a:ea typeface="Calibri" panose="020F0502020204030204" pitchFamily="34" charset="0"/>
                <a:cs typeface="Arial" panose="020B0604020202020204" pitchFamily="34" charset="0"/>
              </a:rPr>
              <a:t>La funzione </a:t>
            </a:r>
            <a:r>
              <a:rPr lang="it-IT" sz="2800" dirty="0">
                <a:solidFill>
                  <a:schemeClr val="bg1"/>
                </a:solidFill>
                <a:latin typeface="Calibri" panose="020F0502020204030204" pitchFamily="34" charset="0"/>
                <a:cs typeface="Arial" panose="020B0604020202020204" pitchFamily="34" charset="0"/>
              </a:rPr>
              <a:t>‘</a:t>
            </a:r>
            <a:r>
              <a:rPr lang="it-IT" sz="2800" b="1" dirty="0">
                <a:solidFill>
                  <a:schemeClr val="bg1"/>
                </a:solidFill>
                <a:latin typeface="Calibri" panose="020F0502020204030204" pitchFamily="34" charset="0"/>
                <a:cs typeface="Arial" panose="020B0604020202020204" pitchFamily="34" charset="0"/>
              </a:rPr>
              <a:t>Visualizzazione graduatoria ricalcolata</a:t>
            </a:r>
            <a:r>
              <a:rPr lang="it-IT" sz="2800" dirty="0">
                <a:solidFill>
                  <a:schemeClr val="bg1"/>
                </a:solidFill>
                <a:latin typeface="Calibri" panose="020F0502020204030204" pitchFamily="34" charset="0"/>
                <a:cs typeface="Arial" panose="020B0604020202020204" pitchFamily="34" charset="0"/>
              </a:rPr>
              <a:t>’ </a:t>
            </a:r>
            <a:r>
              <a:rPr lang="it-IT" sz="2800" dirty="0">
                <a:solidFill>
                  <a:schemeClr val="bg1"/>
                </a:solidFill>
                <a:latin typeface="Calibri" panose="020F0502020204030204" pitchFamily="34" charset="0"/>
                <a:ea typeface="Calibri" panose="020F0502020204030204" pitchFamily="34" charset="0"/>
                <a:cs typeface="Arial" panose="020B0604020202020204" pitchFamily="34" charset="0"/>
              </a:rPr>
              <a:t>è rilasciata alle Scuole e agli Uffici Provinciali.</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endParaRPr lang="it-IT" sz="1800" dirty="0">
              <a:effectLst/>
              <a:latin typeface="Times New Roman" panose="02020603050405020304" pitchFamily="18" charset="0"/>
              <a:ea typeface="Times New Roman" panose="02020603050405020304" pitchFamily="18" charset="0"/>
            </a:endParaRPr>
          </a:p>
          <a:p>
            <a:pPr algn="just">
              <a:spcAft>
                <a:spcPts val="600"/>
              </a:spcAft>
            </a:pPr>
            <a:r>
              <a:rPr lang="it-IT" sz="2800" dirty="0">
                <a:solidFill>
                  <a:schemeClr val="bg1"/>
                </a:solidFill>
                <a:latin typeface="Calibri" panose="020F0502020204030204" pitchFamily="34" charset="0"/>
                <a:cs typeface="Arial" panose="020B0604020202020204" pitchFamily="34" charset="0"/>
              </a:rPr>
              <a:t>Gli uffici abilitati, accedendo alla funzione possono visualizzare le graduatorie ricalcolate per profilo, precedentemente elaborate.</a:t>
            </a:r>
            <a:endParaRPr lang="en-US" sz="2800" dirty="0">
              <a:solidFill>
                <a:schemeClr val="bg1"/>
              </a:solidFill>
              <a:latin typeface="Calibri" panose="020F0502020204030204" pitchFamily="34" charset="0"/>
              <a:cs typeface="Arial" panose="020B0604020202020204" pitchFamily="34" charset="0"/>
            </a:endParaRPr>
          </a:p>
          <a:p>
            <a:pPr algn="just">
              <a:spcAft>
                <a:spcPts val="600"/>
              </a:spcAft>
            </a:pPr>
            <a:endParaRPr lang="it-IT" sz="2800" dirty="0">
              <a:solidFill>
                <a:schemeClr val="bg1"/>
              </a:solidFill>
              <a:latin typeface="Calibri" panose="020F0502020204030204" pitchFamily="34" charset="0"/>
              <a:cs typeface="Arial" panose="020B0604020202020204" pitchFamily="34" charset="0"/>
            </a:endParaRPr>
          </a:p>
          <a:p>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915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8C3B-F3D6-406F-818E-A88FC47492D7}"/>
              </a:ext>
            </a:extLst>
          </p:cNvPr>
          <p:cNvSpPr txBox="1">
            <a:spLocks/>
          </p:cNvSpPr>
          <p:nvPr/>
        </p:nvSpPr>
        <p:spPr>
          <a:xfrm>
            <a:off x="652652" y="305438"/>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Visualizzazione graduatoria ricalcolata</a:t>
            </a:r>
          </a:p>
        </p:txBody>
      </p:sp>
      <p:sp>
        <p:nvSpPr>
          <p:cNvPr id="3" name="Rectangle 2">
            <a:extLst>
              <a:ext uri="{FF2B5EF4-FFF2-40B4-BE49-F238E27FC236}">
                <a16:creationId xmlns:a16="http://schemas.microsoft.com/office/drawing/2014/main" id="{1410CED7-D8F6-4F18-B9B4-B4FE8371164F}"/>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5390B6-CF78-4BAD-9594-1212B74FDC45}"/>
              </a:ext>
            </a:extLst>
          </p:cNvPr>
          <p:cNvPicPr>
            <a:picLocks noChangeAspect="1"/>
          </p:cNvPicPr>
          <p:nvPr/>
        </p:nvPicPr>
        <p:blipFill>
          <a:blip r:embed="rId2"/>
          <a:stretch>
            <a:fillRect/>
          </a:stretch>
        </p:blipFill>
        <p:spPr>
          <a:xfrm>
            <a:off x="12615556" y="272269"/>
            <a:ext cx="1329044" cy="1085926"/>
          </a:xfrm>
          <a:prstGeom prst="rect">
            <a:avLst/>
          </a:prstGeom>
        </p:spPr>
      </p:pic>
      <p:pic>
        <p:nvPicPr>
          <p:cNvPr id="9" name="Picture 8">
            <a:extLst>
              <a:ext uri="{FF2B5EF4-FFF2-40B4-BE49-F238E27FC236}">
                <a16:creationId xmlns:a16="http://schemas.microsoft.com/office/drawing/2014/main" id="{1A9666BE-3C6D-4F10-9F6E-D50944FA52CD}"/>
              </a:ext>
            </a:extLst>
          </p:cNvPr>
          <p:cNvPicPr>
            <a:picLocks noChangeAspect="1"/>
          </p:cNvPicPr>
          <p:nvPr/>
        </p:nvPicPr>
        <p:blipFill>
          <a:blip r:embed="rId3"/>
          <a:stretch>
            <a:fillRect/>
          </a:stretch>
        </p:blipFill>
        <p:spPr>
          <a:xfrm>
            <a:off x="937057" y="1251150"/>
            <a:ext cx="11201563" cy="4300546"/>
          </a:xfrm>
          <a:prstGeom prst="rect">
            <a:avLst/>
          </a:prstGeom>
        </p:spPr>
      </p:pic>
      <p:sp>
        <p:nvSpPr>
          <p:cNvPr id="14" name="TextBox 13">
            <a:extLst>
              <a:ext uri="{FF2B5EF4-FFF2-40B4-BE49-F238E27FC236}">
                <a16:creationId xmlns:a16="http://schemas.microsoft.com/office/drawing/2014/main" id="{BF612F20-666F-4695-85A9-C4F6EEBE1804}"/>
              </a:ext>
            </a:extLst>
          </p:cNvPr>
          <p:cNvSpPr txBox="1"/>
          <p:nvPr/>
        </p:nvSpPr>
        <p:spPr>
          <a:xfrm>
            <a:off x="4434880" y="4556932"/>
            <a:ext cx="4536504" cy="2726220"/>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normAutofit lnSpcReduction="10000"/>
          </a:bodyPr>
          <a:lstStyle>
            <a:defPPr>
              <a:defRPr lang="en-US"/>
            </a:defPPr>
            <a:lvl1pPr algn="ctr">
              <a:defRPr sz="1400">
                <a:solidFill>
                  <a:srgbClr val="821F00"/>
                </a:solidFill>
                <a:latin typeface="Titillium Web" panose="00000500000000000000" pitchFamily="2" charset="0"/>
              </a:defRPr>
            </a:lvl1pPr>
          </a:lstStyle>
          <a:p>
            <a:pPr algn="l"/>
            <a:r>
              <a:rPr lang="it-IT" sz="1600" dirty="0"/>
              <a:t>Impostare obbligatoriamente :</a:t>
            </a:r>
          </a:p>
          <a:p>
            <a:pPr marL="285750" indent="-285750" algn="l">
              <a:buFont typeface="Arial" panose="020B0604020202020204" pitchFamily="34" charset="0"/>
              <a:buChar char="•"/>
            </a:pPr>
            <a:r>
              <a:rPr lang="it-IT" sz="1600" b="1" dirty="0"/>
              <a:t>Tipologia di visualizzazione </a:t>
            </a:r>
          </a:p>
          <a:p>
            <a:pPr marL="285750" indent="-285750" algn="l">
              <a:buFont typeface="Arial" panose="020B0604020202020204" pitchFamily="34" charset="0"/>
              <a:buChar char="•"/>
            </a:pPr>
            <a:r>
              <a:rPr lang="it-IT" sz="1600" b="1" dirty="0"/>
              <a:t>Profilo</a:t>
            </a:r>
          </a:p>
          <a:p>
            <a:pPr marL="285750" indent="-285750" algn="l">
              <a:buFont typeface="Arial" panose="020B0604020202020204" pitchFamily="34" charset="0"/>
              <a:buChar char="•"/>
            </a:pPr>
            <a:r>
              <a:rPr lang="it-IT" sz="1600" b="1" dirty="0"/>
              <a:t>Istituto</a:t>
            </a:r>
          </a:p>
          <a:p>
            <a:pPr algn="l"/>
            <a:r>
              <a:rPr lang="it-IT" sz="1600" dirty="0"/>
              <a:t>per attivare la ricerca.</a:t>
            </a:r>
            <a:endParaRPr lang="en-US" sz="1600" dirty="0"/>
          </a:p>
          <a:p>
            <a:pPr algn="l"/>
            <a:r>
              <a:rPr lang="it-IT" sz="1600" dirty="0"/>
              <a:t>Gli altri campi vengono preimpostati dal sistema per semplificare l’operazione ma sono modificabili con l’opportuno filtro</a:t>
            </a:r>
            <a:r>
              <a:rPr lang="it-IT" dirty="0"/>
              <a:t>.</a:t>
            </a:r>
          </a:p>
          <a:p>
            <a:pPr algn="l"/>
            <a:r>
              <a:rPr lang="it-IT" dirty="0"/>
              <a:t>Se l’ufficio operante è un ufficio scolastico, il campo Istituto  viene preimpostato con il codice della scuola operante</a:t>
            </a:r>
            <a:endParaRPr lang="en-US" dirty="0"/>
          </a:p>
          <a:p>
            <a:pPr algn="l"/>
            <a:endParaRPr lang="en-US" dirty="0"/>
          </a:p>
        </p:txBody>
      </p:sp>
      <p:sp>
        <p:nvSpPr>
          <p:cNvPr id="15" name="Freeform 19">
            <a:extLst>
              <a:ext uri="{FF2B5EF4-FFF2-40B4-BE49-F238E27FC236}">
                <a16:creationId xmlns:a16="http://schemas.microsoft.com/office/drawing/2014/main" id="{60C09772-473C-4DBF-8722-4A1715111AE6}"/>
              </a:ext>
            </a:extLst>
          </p:cNvPr>
          <p:cNvSpPr>
            <a:spLocks noChangeAspect="1" noEditPoints="1"/>
          </p:cNvSpPr>
          <p:nvPr/>
        </p:nvSpPr>
        <p:spPr bwMode="auto">
          <a:xfrm rot="13913759" flipV="1">
            <a:off x="6209683" y="3547957"/>
            <a:ext cx="2792905" cy="1660542"/>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
        <p:nvSpPr>
          <p:cNvPr id="6" name="TextBox 5">
            <a:extLst>
              <a:ext uri="{FF2B5EF4-FFF2-40B4-BE49-F238E27FC236}">
                <a16:creationId xmlns:a16="http://schemas.microsoft.com/office/drawing/2014/main" id="{68FE9763-E374-46A5-AE94-672A41EEDAB2}"/>
              </a:ext>
            </a:extLst>
          </p:cNvPr>
          <p:cNvSpPr txBox="1"/>
          <p:nvPr/>
        </p:nvSpPr>
        <p:spPr>
          <a:xfrm>
            <a:off x="441767" y="5152211"/>
            <a:ext cx="3168352" cy="127496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normAutofit/>
          </a:bodyPr>
          <a:lstStyle>
            <a:defPPr>
              <a:defRPr lang="en-US"/>
            </a:defPPr>
            <a:lvl1pPr algn="ctr">
              <a:defRPr sz="1400">
                <a:solidFill>
                  <a:srgbClr val="821F00"/>
                </a:solidFill>
                <a:latin typeface="Titillium Web" panose="00000500000000000000" pitchFamily="2" charset="0"/>
              </a:defRPr>
            </a:lvl1pPr>
          </a:lstStyle>
          <a:p>
            <a:r>
              <a:rPr lang="it-IT" dirty="0"/>
              <a:t>Cliccare su </a:t>
            </a:r>
            <a:r>
              <a:rPr lang="it-IT" b="1" dirty="0"/>
              <a:t>«Visualizzazione graduatoria Ricalcolata»</a:t>
            </a:r>
            <a:r>
              <a:rPr lang="it-IT" sz="1800" dirty="0"/>
              <a:t> </a:t>
            </a:r>
            <a:r>
              <a:rPr lang="it-IT" dirty="0"/>
              <a:t>per accedere alla funzione in oggetto.</a:t>
            </a:r>
          </a:p>
        </p:txBody>
      </p:sp>
      <p:pic>
        <p:nvPicPr>
          <p:cNvPr id="16" name="Picture 15">
            <a:extLst>
              <a:ext uri="{FF2B5EF4-FFF2-40B4-BE49-F238E27FC236}">
                <a16:creationId xmlns:a16="http://schemas.microsoft.com/office/drawing/2014/main" id="{67BF266D-0E43-49AF-85EB-947EEABB51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04" y="4755169"/>
            <a:ext cx="560659" cy="560659"/>
          </a:xfrm>
          <a:prstGeom prst="rect">
            <a:avLst/>
          </a:prstGeom>
        </p:spPr>
      </p:pic>
      <p:sp>
        <p:nvSpPr>
          <p:cNvPr id="10" name="TextBox 9">
            <a:extLst>
              <a:ext uri="{FF2B5EF4-FFF2-40B4-BE49-F238E27FC236}">
                <a16:creationId xmlns:a16="http://schemas.microsoft.com/office/drawing/2014/main" id="{1BAA7E25-205A-4E02-AB5B-0716FCC72989}"/>
              </a:ext>
            </a:extLst>
          </p:cNvPr>
          <p:cNvSpPr txBox="1"/>
          <p:nvPr/>
        </p:nvSpPr>
        <p:spPr>
          <a:xfrm>
            <a:off x="9731862" y="5551696"/>
            <a:ext cx="2155501" cy="1046440"/>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poter avviare la ricerca cliccare sul pulsante </a:t>
            </a:r>
            <a:r>
              <a:rPr lang="it-IT" b="1" dirty="0"/>
              <a:t>&lt;&lt;Avvia ricerca&gt;&gt;. </a:t>
            </a:r>
            <a:endParaRPr lang="it-IT" dirty="0"/>
          </a:p>
        </p:txBody>
      </p:sp>
      <p:sp>
        <p:nvSpPr>
          <p:cNvPr id="11" name="Freeform 19">
            <a:extLst>
              <a:ext uri="{FF2B5EF4-FFF2-40B4-BE49-F238E27FC236}">
                <a16:creationId xmlns:a16="http://schemas.microsoft.com/office/drawing/2014/main" id="{BCD398CE-6E72-45F1-BE05-3BBC98F7AB74}"/>
              </a:ext>
            </a:extLst>
          </p:cNvPr>
          <p:cNvSpPr>
            <a:spLocks noChangeAspect="1" noEditPoints="1"/>
          </p:cNvSpPr>
          <p:nvPr/>
        </p:nvSpPr>
        <p:spPr bwMode="auto">
          <a:xfrm rot="16029208" flipV="1">
            <a:off x="10531426" y="5488475"/>
            <a:ext cx="1844045" cy="594703"/>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Tree>
    <p:extLst>
      <p:ext uri="{BB962C8B-B14F-4D97-AF65-F5344CB8AC3E}">
        <p14:creationId xmlns:p14="http://schemas.microsoft.com/office/powerpoint/2010/main" val="5939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6A61D-0958-46CB-BA37-6184AA39B012}"/>
              </a:ext>
            </a:extLst>
          </p:cNvPr>
          <p:cNvSpPr txBox="1">
            <a:spLocks/>
          </p:cNvSpPr>
          <p:nvPr/>
        </p:nvSpPr>
        <p:spPr>
          <a:xfrm>
            <a:off x="652652" y="305438"/>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Visualizzazione graduatoria ricalcolata</a:t>
            </a:r>
          </a:p>
        </p:txBody>
      </p:sp>
      <p:sp>
        <p:nvSpPr>
          <p:cNvPr id="3" name="Rectangle 2">
            <a:extLst>
              <a:ext uri="{FF2B5EF4-FFF2-40B4-BE49-F238E27FC236}">
                <a16:creationId xmlns:a16="http://schemas.microsoft.com/office/drawing/2014/main" id="{B0FE8C3C-1F10-4D1D-9E41-EB633F4EFDD7}"/>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2A050BA-CCA1-41B9-9462-3CE87D9CF521}"/>
              </a:ext>
            </a:extLst>
          </p:cNvPr>
          <p:cNvPicPr>
            <a:picLocks noChangeAspect="1"/>
          </p:cNvPicPr>
          <p:nvPr/>
        </p:nvPicPr>
        <p:blipFill>
          <a:blip r:embed="rId2"/>
          <a:stretch>
            <a:fillRect/>
          </a:stretch>
        </p:blipFill>
        <p:spPr>
          <a:xfrm>
            <a:off x="12615556" y="272269"/>
            <a:ext cx="1329044" cy="1085926"/>
          </a:xfrm>
          <a:prstGeom prst="rect">
            <a:avLst/>
          </a:prstGeom>
        </p:spPr>
      </p:pic>
      <p:pic>
        <p:nvPicPr>
          <p:cNvPr id="6" name="Picture 5">
            <a:extLst>
              <a:ext uri="{FF2B5EF4-FFF2-40B4-BE49-F238E27FC236}">
                <a16:creationId xmlns:a16="http://schemas.microsoft.com/office/drawing/2014/main" id="{58773104-2945-4CCE-8D9C-9853BAFFDD40}"/>
              </a:ext>
            </a:extLst>
          </p:cNvPr>
          <p:cNvPicPr>
            <a:picLocks noChangeAspect="1"/>
          </p:cNvPicPr>
          <p:nvPr/>
        </p:nvPicPr>
        <p:blipFill>
          <a:blip r:embed="rId3"/>
          <a:stretch>
            <a:fillRect/>
          </a:stretch>
        </p:blipFill>
        <p:spPr>
          <a:xfrm>
            <a:off x="932802" y="1110255"/>
            <a:ext cx="12698499" cy="6182416"/>
          </a:xfrm>
          <a:prstGeom prst="rect">
            <a:avLst/>
          </a:prstGeom>
        </p:spPr>
      </p:pic>
      <p:sp>
        <p:nvSpPr>
          <p:cNvPr id="12" name="TextBox 11">
            <a:extLst>
              <a:ext uri="{FF2B5EF4-FFF2-40B4-BE49-F238E27FC236}">
                <a16:creationId xmlns:a16="http://schemas.microsoft.com/office/drawing/2014/main" id="{601A4CCB-3BE7-4C39-BD4D-B6DE74949DB9}"/>
              </a:ext>
            </a:extLst>
          </p:cNvPr>
          <p:cNvSpPr txBox="1"/>
          <p:nvPr/>
        </p:nvSpPr>
        <p:spPr>
          <a:xfrm>
            <a:off x="10195415" y="4701999"/>
            <a:ext cx="2155501" cy="1908215"/>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poter effettuare l’export in formato excel cliccare sul pulsante </a:t>
            </a:r>
            <a:r>
              <a:rPr lang="it-IT" b="1" dirty="0"/>
              <a:t>&lt;&lt;Excel&gt;&gt; , </a:t>
            </a:r>
            <a:r>
              <a:rPr lang="it-IT" dirty="0"/>
              <a:t>il sistema genera un template excel che potrà essere salvato sul proprio computer</a:t>
            </a:r>
          </a:p>
        </p:txBody>
      </p:sp>
      <p:sp>
        <p:nvSpPr>
          <p:cNvPr id="17" name="Freeform 19">
            <a:extLst>
              <a:ext uri="{FF2B5EF4-FFF2-40B4-BE49-F238E27FC236}">
                <a16:creationId xmlns:a16="http://schemas.microsoft.com/office/drawing/2014/main" id="{A23D69EE-8BD8-4B22-9212-322761F6C4ED}"/>
              </a:ext>
            </a:extLst>
          </p:cNvPr>
          <p:cNvSpPr>
            <a:spLocks noChangeAspect="1" noEditPoints="1"/>
          </p:cNvSpPr>
          <p:nvPr/>
        </p:nvSpPr>
        <p:spPr bwMode="auto">
          <a:xfrm rot="19742767" flipV="1">
            <a:off x="11666816" y="4777221"/>
            <a:ext cx="2070163" cy="1251637"/>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
        <p:nvSpPr>
          <p:cNvPr id="18" name="TextBox 17">
            <a:extLst>
              <a:ext uri="{FF2B5EF4-FFF2-40B4-BE49-F238E27FC236}">
                <a16:creationId xmlns:a16="http://schemas.microsoft.com/office/drawing/2014/main" id="{F2837ED4-FD43-4F23-B61E-1A60C86ADA4A}"/>
              </a:ext>
            </a:extLst>
          </p:cNvPr>
          <p:cNvSpPr txBox="1"/>
          <p:nvPr/>
        </p:nvSpPr>
        <p:spPr>
          <a:xfrm>
            <a:off x="186408" y="4645592"/>
            <a:ext cx="2155501"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Il sistema prospetta i dati della graduatoria, per quanto ricercato. </a:t>
            </a:r>
            <a:endParaRPr lang="en-US" dirty="0"/>
          </a:p>
        </p:txBody>
      </p:sp>
      <p:sp>
        <p:nvSpPr>
          <p:cNvPr id="19" name="Freeform 19">
            <a:extLst>
              <a:ext uri="{FF2B5EF4-FFF2-40B4-BE49-F238E27FC236}">
                <a16:creationId xmlns:a16="http://schemas.microsoft.com/office/drawing/2014/main" id="{66C6C536-0311-4D07-8AC6-37822A2712BA}"/>
              </a:ext>
            </a:extLst>
          </p:cNvPr>
          <p:cNvSpPr>
            <a:spLocks noChangeAspect="1" noEditPoints="1"/>
          </p:cNvSpPr>
          <p:nvPr/>
        </p:nvSpPr>
        <p:spPr bwMode="auto">
          <a:xfrm rot="1393118" flipV="1">
            <a:off x="1005933" y="5417680"/>
            <a:ext cx="2129325" cy="768336"/>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76180" tIns="38090" rIns="76180" bIns="38090" numCol="1" anchor="t" anchorCtr="0" compatLnSpc="1">
            <a:prstTxWarp prst="textNoShape">
              <a:avLst/>
            </a:prstTxWarp>
          </a:bodyPr>
          <a:lstStyle/>
          <a:p>
            <a:pPr defTabSz="1015782"/>
            <a:endParaRPr lang="en-US" sz="1999">
              <a:solidFill>
                <a:prstClr val="black"/>
              </a:solidFill>
            </a:endParaRPr>
          </a:p>
        </p:txBody>
      </p:sp>
      <p:sp>
        <p:nvSpPr>
          <p:cNvPr id="13" name="TextBox 12">
            <a:extLst>
              <a:ext uri="{FF2B5EF4-FFF2-40B4-BE49-F238E27FC236}">
                <a16:creationId xmlns:a16="http://schemas.microsoft.com/office/drawing/2014/main" id="{2808A46D-2C53-4DA4-A627-6F3BFF139C6F}"/>
              </a:ext>
            </a:extLst>
          </p:cNvPr>
          <p:cNvSpPr txBox="1"/>
          <p:nvPr/>
        </p:nvSpPr>
        <p:spPr>
          <a:xfrm>
            <a:off x="3617030" y="6599766"/>
            <a:ext cx="5719936"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i="1" dirty="0">
                <a:latin typeface="Calibri" panose="020F0502020204030204" pitchFamily="34" charset="0"/>
                <a:ea typeface="Calibri" panose="020F0502020204030204" pitchFamily="34" charset="0"/>
              </a:rPr>
              <a:t>Gli aspiranti per ii quali è stato operato un ricalcolo da parte della scuola di convalida, lo  riscontrarlo nella visualizzazione POLIS, dove viene data evidenza dell’avvenuto ricalcolo</a:t>
            </a:r>
            <a:endParaRPr lang="en-US" dirty="0"/>
          </a:p>
        </p:txBody>
      </p:sp>
    </p:spTree>
    <p:extLst>
      <p:ext uri="{BB962C8B-B14F-4D97-AF65-F5344CB8AC3E}">
        <p14:creationId xmlns:p14="http://schemas.microsoft.com/office/powerpoint/2010/main" val="95781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C17923-9AAD-4B0E-ACB0-917432B38A70}"/>
              </a:ext>
            </a:extLst>
          </p:cNvPr>
          <p:cNvPicPr>
            <a:picLocks noChangeAspect="1"/>
          </p:cNvPicPr>
          <p:nvPr/>
        </p:nvPicPr>
        <p:blipFill>
          <a:blip r:embed="rId2"/>
          <a:stretch>
            <a:fillRect/>
          </a:stretch>
        </p:blipFill>
        <p:spPr>
          <a:xfrm>
            <a:off x="4537508" y="4051900"/>
            <a:ext cx="9954906" cy="3357275"/>
          </a:xfrm>
          <a:prstGeom prst="rect">
            <a:avLst/>
          </a:prstGeom>
        </p:spPr>
      </p:pic>
      <p:pic>
        <p:nvPicPr>
          <p:cNvPr id="11" name="Picture 10">
            <a:extLst>
              <a:ext uri="{FF2B5EF4-FFF2-40B4-BE49-F238E27FC236}">
                <a16:creationId xmlns:a16="http://schemas.microsoft.com/office/drawing/2014/main" id="{CF752397-0B39-4131-97C1-C5A5635C6294}"/>
              </a:ext>
            </a:extLst>
          </p:cNvPr>
          <p:cNvPicPr>
            <a:picLocks noChangeAspect="1"/>
          </p:cNvPicPr>
          <p:nvPr/>
        </p:nvPicPr>
        <p:blipFill>
          <a:blip r:embed="rId3"/>
          <a:stretch>
            <a:fillRect/>
          </a:stretch>
        </p:blipFill>
        <p:spPr>
          <a:xfrm>
            <a:off x="7516922" y="1251359"/>
            <a:ext cx="6295843" cy="2658366"/>
          </a:xfrm>
          <a:prstGeom prst="rect">
            <a:avLst/>
          </a:prstGeom>
        </p:spPr>
      </p:pic>
      <p:sp>
        <p:nvSpPr>
          <p:cNvPr id="2" name="Title 1">
            <a:extLst>
              <a:ext uri="{FF2B5EF4-FFF2-40B4-BE49-F238E27FC236}">
                <a16:creationId xmlns:a16="http://schemas.microsoft.com/office/drawing/2014/main" id="{5B76A61D-0958-46CB-BA37-6184AA39B012}"/>
              </a:ext>
            </a:extLst>
          </p:cNvPr>
          <p:cNvSpPr txBox="1">
            <a:spLocks/>
          </p:cNvSpPr>
          <p:nvPr/>
        </p:nvSpPr>
        <p:spPr>
          <a:xfrm>
            <a:off x="652652" y="305438"/>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Visualizzazione graduatoria ricalcolata</a:t>
            </a:r>
          </a:p>
        </p:txBody>
      </p:sp>
      <p:sp>
        <p:nvSpPr>
          <p:cNvPr id="3" name="Rectangle 2">
            <a:extLst>
              <a:ext uri="{FF2B5EF4-FFF2-40B4-BE49-F238E27FC236}">
                <a16:creationId xmlns:a16="http://schemas.microsoft.com/office/drawing/2014/main" id="{B0FE8C3C-1F10-4D1D-9E41-EB633F4EFDD7}"/>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2A050BA-CCA1-41B9-9462-3CE87D9CF521}"/>
              </a:ext>
            </a:extLst>
          </p:cNvPr>
          <p:cNvPicPr>
            <a:picLocks noChangeAspect="1"/>
          </p:cNvPicPr>
          <p:nvPr/>
        </p:nvPicPr>
        <p:blipFill>
          <a:blip r:embed="rId4"/>
          <a:stretch>
            <a:fillRect/>
          </a:stretch>
        </p:blipFill>
        <p:spPr>
          <a:xfrm>
            <a:off x="12615556" y="272269"/>
            <a:ext cx="1329044" cy="1085926"/>
          </a:xfrm>
          <a:prstGeom prst="rect">
            <a:avLst/>
          </a:prstGeom>
        </p:spPr>
      </p:pic>
      <p:sp>
        <p:nvSpPr>
          <p:cNvPr id="13" name="TextBox 12">
            <a:extLst>
              <a:ext uri="{FF2B5EF4-FFF2-40B4-BE49-F238E27FC236}">
                <a16:creationId xmlns:a16="http://schemas.microsoft.com/office/drawing/2014/main" id="{2808A46D-2C53-4DA4-A627-6F3BFF139C6F}"/>
              </a:ext>
            </a:extLst>
          </p:cNvPr>
          <p:cNvSpPr txBox="1"/>
          <p:nvPr/>
        </p:nvSpPr>
        <p:spPr>
          <a:xfrm>
            <a:off x="474440" y="1211211"/>
            <a:ext cx="5719936" cy="101566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sz="1800" dirty="0">
                <a:latin typeface="Calibri" panose="020F0502020204030204" pitchFamily="34" charset="0"/>
                <a:ea typeface="Calibri" panose="020F0502020204030204" pitchFamily="34" charset="0"/>
              </a:rPr>
              <a:t>Nella ‘</a:t>
            </a:r>
            <a:r>
              <a:rPr lang="it-IT" sz="1800" b="1" u="sng" dirty="0">
                <a:latin typeface="Calibri" panose="020F0502020204030204" pitchFamily="34" charset="0"/>
                <a:ea typeface="Calibri" panose="020F0502020204030204" pitchFamily="34" charset="0"/>
              </a:rPr>
              <a:t>Visualizzazione dei dati di Graduatoria</a:t>
            </a:r>
            <a:r>
              <a:rPr lang="it-IT" sz="1800" dirty="0">
                <a:latin typeface="Calibri" panose="020F0502020204030204" pitchFamily="34" charset="0"/>
                <a:ea typeface="Calibri" panose="020F0502020204030204" pitchFamily="34" charset="0"/>
              </a:rPr>
              <a:t>’ di </a:t>
            </a:r>
            <a:r>
              <a:rPr lang="it-IT" sz="1800" b="1" dirty="0">
                <a:latin typeface="Calibri" panose="020F0502020204030204" pitchFamily="34" charset="0"/>
                <a:ea typeface="Calibri" panose="020F0502020204030204" pitchFamily="34" charset="0"/>
              </a:rPr>
              <a:t>POLIS</a:t>
            </a:r>
            <a:r>
              <a:rPr lang="it-IT" sz="1800" dirty="0">
                <a:latin typeface="Calibri" panose="020F0502020204030204" pitchFamily="34" charset="0"/>
                <a:ea typeface="Calibri" panose="020F0502020204030204" pitchFamily="34" charset="0"/>
              </a:rPr>
              <a:t>, viene data evidenza agli aspiranti dell’eventuale ricalcolo avvenuto.</a:t>
            </a:r>
          </a:p>
        </p:txBody>
      </p:sp>
      <p:sp>
        <p:nvSpPr>
          <p:cNvPr id="15" name="TextBox 14">
            <a:extLst>
              <a:ext uri="{FF2B5EF4-FFF2-40B4-BE49-F238E27FC236}">
                <a16:creationId xmlns:a16="http://schemas.microsoft.com/office/drawing/2014/main" id="{CF58FAE1-2E5E-496B-AF09-9FD22D21EE1D}"/>
              </a:ext>
            </a:extLst>
          </p:cNvPr>
          <p:cNvSpPr txBox="1"/>
          <p:nvPr/>
        </p:nvSpPr>
        <p:spPr>
          <a:xfrm>
            <a:off x="330424" y="4096160"/>
            <a:ext cx="4250709" cy="3231654"/>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sz="1800" dirty="0">
                <a:latin typeface="Calibri" panose="020F0502020204030204" pitchFamily="34" charset="0"/>
                <a:ea typeface="Calibri" panose="020F0502020204030204" pitchFamily="34" charset="0"/>
              </a:rPr>
              <a:t>Vengono prospettate diverse sezioni con tutti i dettagli della domanda.</a:t>
            </a:r>
          </a:p>
          <a:p>
            <a:endParaRPr lang="it-IT" sz="1800" dirty="0">
              <a:latin typeface="Calibri" panose="020F0502020204030204" pitchFamily="34" charset="0"/>
              <a:ea typeface="Calibri" panose="020F0502020204030204" pitchFamily="34" charset="0"/>
            </a:endParaRPr>
          </a:p>
          <a:p>
            <a:r>
              <a:rPr lang="it-IT" sz="1800" dirty="0">
                <a:latin typeface="Calibri" panose="020F0502020204030204" pitchFamily="34" charset="0"/>
                <a:ea typeface="Calibri" panose="020F0502020204030204" pitchFamily="34" charset="0"/>
              </a:rPr>
              <a:t>In particolare, nella sezione della ‘Posizione nelle graduatorie definitive di istituto’, se prodotte le graduatorie definitive, in riferimento agli istituti espressi dall’aspirante, viene riportata anche l’eventuale ‘posizione ricalcolata’ assegnata in funzione degli avvenuti ricalcoli.</a:t>
            </a:r>
            <a:endParaRPr lang="en-US" sz="1800" dirty="0"/>
          </a:p>
        </p:txBody>
      </p:sp>
      <p:sp>
        <p:nvSpPr>
          <p:cNvPr id="17" name="Freeform 19">
            <a:extLst>
              <a:ext uri="{FF2B5EF4-FFF2-40B4-BE49-F238E27FC236}">
                <a16:creationId xmlns:a16="http://schemas.microsoft.com/office/drawing/2014/main" id="{A23D69EE-8BD8-4B22-9212-322761F6C4ED}"/>
              </a:ext>
            </a:extLst>
          </p:cNvPr>
          <p:cNvSpPr>
            <a:spLocks noChangeAspect="1" noEditPoints="1"/>
          </p:cNvSpPr>
          <p:nvPr/>
        </p:nvSpPr>
        <p:spPr bwMode="auto">
          <a:xfrm rot="19837220" flipV="1">
            <a:off x="3934637" y="4829435"/>
            <a:ext cx="1936747" cy="523267"/>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pic>
        <p:nvPicPr>
          <p:cNvPr id="16" name="Picture 15">
            <a:extLst>
              <a:ext uri="{FF2B5EF4-FFF2-40B4-BE49-F238E27FC236}">
                <a16:creationId xmlns:a16="http://schemas.microsoft.com/office/drawing/2014/main" id="{7DE6E93A-DD51-48EF-82B2-48114F1E2D05}"/>
              </a:ext>
            </a:extLst>
          </p:cNvPr>
          <p:cNvPicPr>
            <a:picLocks noChangeAspect="1"/>
          </p:cNvPicPr>
          <p:nvPr/>
        </p:nvPicPr>
        <p:blipFill>
          <a:blip r:embed="rId5"/>
          <a:stretch>
            <a:fillRect/>
          </a:stretch>
        </p:blipFill>
        <p:spPr>
          <a:xfrm>
            <a:off x="223002" y="2496739"/>
            <a:ext cx="6872172" cy="1177626"/>
          </a:xfrm>
          <a:prstGeom prst="rect">
            <a:avLst/>
          </a:prstGeom>
        </p:spPr>
      </p:pic>
      <p:sp>
        <p:nvSpPr>
          <p:cNvPr id="20" name="TextBox 19">
            <a:extLst>
              <a:ext uri="{FF2B5EF4-FFF2-40B4-BE49-F238E27FC236}">
                <a16:creationId xmlns:a16="http://schemas.microsoft.com/office/drawing/2014/main" id="{BDF89B63-39BF-4868-9C6B-733E20AC9EE5}"/>
              </a:ext>
            </a:extLst>
          </p:cNvPr>
          <p:cNvSpPr txBox="1"/>
          <p:nvPr/>
        </p:nvSpPr>
        <p:spPr>
          <a:xfrm>
            <a:off x="2202632" y="3179004"/>
            <a:ext cx="2088952" cy="61555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latin typeface="Calibri" panose="020F0502020204030204" pitchFamily="34" charset="0"/>
                <a:ea typeface="Calibri" panose="020F0502020204030204" pitchFamily="34" charset="0"/>
              </a:rPr>
              <a:t>L’aspirante accede con le proprie credenziali</a:t>
            </a:r>
            <a:endParaRPr lang="en-US" dirty="0"/>
          </a:p>
        </p:txBody>
      </p:sp>
      <p:sp>
        <p:nvSpPr>
          <p:cNvPr id="21" name="Freeform 19">
            <a:extLst>
              <a:ext uri="{FF2B5EF4-FFF2-40B4-BE49-F238E27FC236}">
                <a16:creationId xmlns:a16="http://schemas.microsoft.com/office/drawing/2014/main" id="{34441E31-0C7F-4BCC-8CF4-FBECD1C82F00}"/>
              </a:ext>
            </a:extLst>
          </p:cNvPr>
          <p:cNvSpPr>
            <a:spLocks noChangeAspect="1" noEditPoints="1"/>
          </p:cNvSpPr>
          <p:nvPr/>
        </p:nvSpPr>
        <p:spPr bwMode="auto">
          <a:xfrm rot="20919299" flipV="1">
            <a:off x="3695029" y="3147953"/>
            <a:ext cx="1446901" cy="727308"/>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
        <p:nvSpPr>
          <p:cNvPr id="22" name="TextBox 21">
            <a:extLst>
              <a:ext uri="{FF2B5EF4-FFF2-40B4-BE49-F238E27FC236}">
                <a16:creationId xmlns:a16="http://schemas.microsoft.com/office/drawing/2014/main" id="{163FBBB0-CFA5-4E6E-80D3-1681CF1192CA}"/>
              </a:ext>
            </a:extLst>
          </p:cNvPr>
          <p:cNvSpPr txBox="1"/>
          <p:nvPr/>
        </p:nvSpPr>
        <p:spPr>
          <a:xfrm>
            <a:off x="8983444" y="401406"/>
            <a:ext cx="5306854"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latin typeface="Calibri" panose="020F0502020204030204" pitchFamily="34" charset="0"/>
                <a:ea typeface="Calibri" panose="020F0502020204030204" pitchFamily="34" charset="0"/>
              </a:rPr>
              <a:t>Vengono prospettati i profili da lui dichiarati e se ‘autorizzata la visualizzazione su WEB’ da parte dell’ufficio competente, si può procedere alla visualizzazione dei dati di dettaglio</a:t>
            </a:r>
            <a:endParaRPr lang="en-US" dirty="0"/>
          </a:p>
        </p:txBody>
      </p:sp>
      <p:sp>
        <p:nvSpPr>
          <p:cNvPr id="23" name="Freeform 19">
            <a:extLst>
              <a:ext uri="{FF2B5EF4-FFF2-40B4-BE49-F238E27FC236}">
                <a16:creationId xmlns:a16="http://schemas.microsoft.com/office/drawing/2014/main" id="{8573507D-A672-4602-9843-EA9D90B8BAE3}"/>
              </a:ext>
            </a:extLst>
          </p:cNvPr>
          <p:cNvSpPr>
            <a:spLocks noChangeAspect="1" noEditPoints="1"/>
          </p:cNvSpPr>
          <p:nvPr/>
        </p:nvSpPr>
        <p:spPr bwMode="auto">
          <a:xfrm rot="3657554">
            <a:off x="12464776" y="1748339"/>
            <a:ext cx="2070163" cy="873501"/>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
        <p:nvSpPr>
          <p:cNvPr id="7" name="Rectangle 6">
            <a:extLst>
              <a:ext uri="{FF2B5EF4-FFF2-40B4-BE49-F238E27FC236}">
                <a16:creationId xmlns:a16="http://schemas.microsoft.com/office/drawing/2014/main" id="{FC11980A-7F6B-4860-BCA7-EF7BBDDEA70B}"/>
              </a:ext>
            </a:extLst>
          </p:cNvPr>
          <p:cNvSpPr/>
          <p:nvPr/>
        </p:nvSpPr>
        <p:spPr>
          <a:xfrm>
            <a:off x="12931824" y="4618856"/>
            <a:ext cx="1358474" cy="1872208"/>
          </a:xfrm>
          <a:prstGeom prst="rect">
            <a:avLst/>
          </a:prstGeom>
          <a:noFill/>
          <a:ln w="22225">
            <a:solidFill>
              <a:srgbClr val="FF0000"/>
            </a:solid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95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20" grpId="0" animBg="1"/>
      <p:bldP spid="21" grpId="0" animBg="1"/>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868CB9-A4FA-4D27-968C-88211BD3F704}"/>
              </a:ext>
            </a:extLst>
          </p:cNvPr>
          <p:cNvSpPr/>
          <p:nvPr/>
        </p:nvSpPr>
        <p:spPr>
          <a:xfrm>
            <a:off x="0" y="0"/>
            <a:ext cx="14630400" cy="8229600"/>
          </a:xfrm>
          <a:prstGeom prst="rect">
            <a:avLst/>
          </a:prstGeom>
          <a:solidFill>
            <a:srgbClr val="0065CE"/>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TextBox 2">
            <a:extLst>
              <a:ext uri="{FF2B5EF4-FFF2-40B4-BE49-F238E27FC236}">
                <a16:creationId xmlns:a16="http://schemas.microsoft.com/office/drawing/2014/main" id="{CE38C36D-1C2E-4543-8742-71CB4882241B}"/>
              </a:ext>
            </a:extLst>
          </p:cNvPr>
          <p:cNvSpPr txBox="1"/>
          <p:nvPr/>
        </p:nvSpPr>
        <p:spPr>
          <a:xfrm>
            <a:off x="330424" y="275491"/>
            <a:ext cx="12817424" cy="707886"/>
          </a:xfrm>
          <a:prstGeom prst="rect">
            <a:avLst/>
          </a:prstGeom>
          <a:noFill/>
        </p:spPr>
        <p:txBody>
          <a:bodyPr wrap="square">
            <a:spAutoFit/>
          </a:bodyPr>
          <a:lstStyle/>
          <a:p>
            <a:r>
              <a:rPr lang="it-IT" sz="4000" b="1" dirty="0">
                <a:solidFill>
                  <a:schemeClr val="bg1"/>
                </a:solidFill>
                <a:latin typeface="Titillium Web" panose="00000500000000000000" pitchFamily="2" charset="0"/>
              </a:rPr>
              <a:t>Visualizzazione Scuole/Profili ricalcolati</a:t>
            </a:r>
            <a:endParaRPr lang="en-US" sz="4000" b="1" dirty="0"/>
          </a:p>
        </p:txBody>
      </p:sp>
      <p:sp>
        <p:nvSpPr>
          <p:cNvPr id="5" name="Rectangle 4">
            <a:extLst>
              <a:ext uri="{FF2B5EF4-FFF2-40B4-BE49-F238E27FC236}">
                <a16:creationId xmlns:a16="http://schemas.microsoft.com/office/drawing/2014/main" id="{CEDFD8BF-481B-4986-8424-CF369AE31FE3}"/>
              </a:ext>
            </a:extLst>
          </p:cNvPr>
          <p:cNvSpPr/>
          <p:nvPr/>
        </p:nvSpPr>
        <p:spPr>
          <a:xfrm>
            <a:off x="1078511" y="2674640"/>
            <a:ext cx="11321250" cy="2840521"/>
          </a:xfrm>
          <a:prstGeom prst="rect">
            <a:avLst/>
          </a:prstGeom>
        </p:spPr>
        <p:txBody>
          <a:bodyPr wrap="square">
            <a:spAutoFit/>
          </a:bodyPr>
          <a:lstStyle/>
          <a:p>
            <a:pPr algn="just">
              <a:lnSpc>
                <a:spcPct val="107000"/>
              </a:lnSpc>
              <a:spcAft>
                <a:spcPts val="800"/>
              </a:spcAft>
            </a:pPr>
            <a:r>
              <a:rPr lang="it-IT" sz="2800" dirty="0">
                <a:solidFill>
                  <a:schemeClr val="bg1"/>
                </a:solidFill>
                <a:latin typeface="Calibri" panose="020F0502020204030204" pitchFamily="34" charset="0"/>
                <a:ea typeface="Calibri" panose="020F0502020204030204" pitchFamily="34" charset="0"/>
                <a:cs typeface="Arial" panose="020B0604020202020204" pitchFamily="34" charset="0"/>
              </a:rPr>
              <a:t>La funzione </a:t>
            </a:r>
            <a:r>
              <a:rPr lang="it-IT" sz="2800" dirty="0">
                <a:solidFill>
                  <a:schemeClr val="bg1"/>
                </a:solidFill>
                <a:latin typeface="Calibri" panose="020F0502020204030204" pitchFamily="34" charset="0"/>
                <a:cs typeface="Arial" panose="020B0604020202020204" pitchFamily="34" charset="0"/>
              </a:rPr>
              <a:t>‘</a:t>
            </a:r>
            <a:r>
              <a:rPr lang="it-IT" sz="2800" b="1" dirty="0">
                <a:solidFill>
                  <a:schemeClr val="bg1"/>
                </a:solidFill>
                <a:latin typeface="Calibri" panose="020F0502020204030204" pitchFamily="34" charset="0"/>
                <a:cs typeface="Arial" panose="020B0604020202020204" pitchFamily="34" charset="0"/>
              </a:rPr>
              <a:t>Visualizzazione Scuole/Profili ricalcolati</a:t>
            </a:r>
            <a:r>
              <a:rPr lang="it-IT" sz="2800" dirty="0">
                <a:solidFill>
                  <a:schemeClr val="bg1"/>
                </a:solidFill>
                <a:latin typeface="Calibri" panose="020F0502020204030204" pitchFamily="34" charset="0"/>
                <a:cs typeface="Arial" panose="020B0604020202020204" pitchFamily="34" charset="0"/>
              </a:rPr>
              <a:t>’ </a:t>
            </a:r>
            <a:r>
              <a:rPr lang="it-IT" sz="2800" dirty="0">
                <a:solidFill>
                  <a:schemeClr val="bg1"/>
                </a:solidFill>
                <a:latin typeface="Calibri" panose="020F0502020204030204" pitchFamily="34" charset="0"/>
                <a:ea typeface="Calibri" panose="020F0502020204030204" pitchFamily="34" charset="0"/>
                <a:cs typeface="Arial" panose="020B0604020202020204" pitchFamily="34" charset="0"/>
              </a:rPr>
              <a:t>è rilasciata alle Scuole e agli Uffici Provinciali.</a:t>
            </a: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endParaRPr lang="it-IT" sz="1800" dirty="0">
              <a:effectLst/>
              <a:latin typeface="Times New Roman" panose="02020603050405020304" pitchFamily="18" charset="0"/>
              <a:ea typeface="Times New Roman" panose="02020603050405020304" pitchFamily="18" charset="0"/>
            </a:endParaRPr>
          </a:p>
          <a:p>
            <a:pPr algn="just">
              <a:spcAft>
                <a:spcPts val="600"/>
              </a:spcAft>
            </a:pPr>
            <a:r>
              <a:rPr lang="it-IT" sz="2800" dirty="0">
                <a:solidFill>
                  <a:schemeClr val="bg1"/>
                </a:solidFill>
                <a:latin typeface="Calibri" panose="020F0502020204030204" pitchFamily="34" charset="0"/>
                <a:cs typeface="Arial" panose="020B0604020202020204" pitchFamily="34" charset="0"/>
              </a:rPr>
              <a:t>Gli uffici abilitati, accedendo alla funzione visualizzano un prospetto sintetico di tutte le scuole e relativi profili che sono state oggetto di ricalcolo</a:t>
            </a:r>
          </a:p>
          <a:p>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786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solidFill>
            <a:srgbClr val="0065CE"/>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3" descr="A picture containing drawing&#10;&#10;Description automatically generated">
            <a:extLst>
              <a:ext uri="{FF2B5EF4-FFF2-40B4-BE49-F238E27FC236}">
                <a16:creationId xmlns:a16="http://schemas.microsoft.com/office/drawing/2014/main" id="{68786F0D-84B6-4FA6-A27D-F04040469BF3}"/>
              </a:ext>
            </a:extLst>
          </p:cNvPr>
          <p:cNvPicPr>
            <a:picLocks noChangeAspect="1"/>
          </p:cNvPicPr>
          <p:nvPr/>
        </p:nvPicPr>
        <p:blipFill>
          <a:blip r:embed="rId3">
            <a:alphaModFix amt="26000"/>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4650905" y="1557606"/>
            <a:ext cx="10322396" cy="7235326"/>
          </a:xfrm>
          <a:prstGeom prst="rect">
            <a:avLst/>
          </a:prstGeom>
        </p:spPr>
      </p:pic>
      <p:sp>
        <p:nvSpPr>
          <p:cNvPr id="9" name="Title 1"/>
          <p:cNvSpPr>
            <a:spLocks noGrp="1"/>
          </p:cNvSpPr>
          <p:nvPr>
            <p:ph type="title" idx="4294967295"/>
          </p:nvPr>
        </p:nvSpPr>
        <p:spPr>
          <a:xfrm>
            <a:off x="685800" y="1071810"/>
            <a:ext cx="13258800" cy="666725"/>
          </a:xfrm>
          <a:prstGeom prst="rect">
            <a:avLst/>
          </a:prstGeom>
        </p:spPr>
        <p:txBody>
          <a:bodyPr>
            <a:normAutofit/>
          </a:bodyPr>
          <a:lstStyle/>
          <a:p>
            <a:r>
              <a:rPr lang="it-IT" sz="4000" dirty="0">
                <a:solidFill>
                  <a:schemeClr val="bg1"/>
                </a:solidFill>
                <a:latin typeface="Titillium Web" panose="00000500000000000000" pitchFamily="2" charset="0"/>
              </a:rPr>
              <a:t>Monitoraggio stato avanzamento lavori</a:t>
            </a:r>
          </a:p>
        </p:txBody>
      </p:sp>
      <p:pic>
        <p:nvPicPr>
          <p:cNvPr id="3" name="Picture 2">
            <a:extLst>
              <a:ext uri="{FF2B5EF4-FFF2-40B4-BE49-F238E27FC236}">
                <a16:creationId xmlns:a16="http://schemas.microsoft.com/office/drawing/2014/main" id="{1BB48356-E6CF-4FEC-95D6-64119E5A074C}"/>
              </a:ext>
            </a:extLst>
          </p:cNvPr>
          <p:cNvPicPr>
            <a:picLocks noChangeAspect="1"/>
          </p:cNvPicPr>
          <p:nvPr/>
        </p:nvPicPr>
        <p:blipFill>
          <a:blip r:embed="rId5"/>
          <a:stretch>
            <a:fillRect/>
          </a:stretch>
        </p:blipFill>
        <p:spPr>
          <a:xfrm>
            <a:off x="4218856" y="2066165"/>
            <a:ext cx="10322396" cy="6212281"/>
          </a:xfrm>
          <a:prstGeom prst="rect">
            <a:avLst/>
          </a:prstGeom>
        </p:spPr>
      </p:pic>
      <p:sp>
        <p:nvSpPr>
          <p:cNvPr id="5" name="Rectangle 4">
            <a:extLst>
              <a:ext uri="{FF2B5EF4-FFF2-40B4-BE49-F238E27FC236}">
                <a16:creationId xmlns:a16="http://schemas.microsoft.com/office/drawing/2014/main" id="{D256D424-FA34-47B9-A6F6-7A900637F3B7}"/>
              </a:ext>
            </a:extLst>
          </p:cNvPr>
          <p:cNvSpPr/>
          <p:nvPr/>
        </p:nvSpPr>
        <p:spPr>
          <a:xfrm>
            <a:off x="2634680" y="2461432"/>
            <a:ext cx="10529162" cy="2121158"/>
          </a:xfrm>
          <a:prstGeom prst="rect">
            <a:avLst/>
          </a:prstGeom>
        </p:spPr>
        <p:txBody>
          <a:bodyPr wrap="square">
            <a:spAutoFit/>
          </a:bodyPr>
          <a:lstStyle/>
          <a:p>
            <a:pPr algn="just">
              <a:lnSpc>
                <a:spcPct val="107000"/>
              </a:lnSpc>
              <a:spcAft>
                <a:spcPts val="800"/>
              </a:spcAft>
            </a:pPr>
            <a:r>
              <a:rPr lang="it-IT" sz="2800" dirty="0">
                <a:solidFill>
                  <a:schemeClr val="bg1"/>
                </a:solidFill>
                <a:latin typeface="Calibri" panose="020F0502020204030204" pitchFamily="34" charset="0"/>
                <a:ea typeface="Calibri" panose="020F0502020204030204" pitchFamily="34" charset="0"/>
                <a:cs typeface="Arial" panose="020B0604020202020204" pitchFamily="34" charset="0"/>
              </a:rPr>
              <a:t>La funzione ‘Monitoraggio stato avanzamento lavori’:</a:t>
            </a:r>
          </a:p>
          <a:p>
            <a:pPr algn="just">
              <a:lnSpc>
                <a:spcPct val="107000"/>
              </a:lnSpc>
              <a:spcAft>
                <a:spcPts val="800"/>
              </a:spcAft>
            </a:pP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Calibri" panose="020F0502020204030204" pitchFamily="34" charset="0"/>
              <a:buChar char="-"/>
            </a:pPr>
            <a:r>
              <a:rPr lang="it-IT" sz="2800" dirty="0">
                <a:solidFill>
                  <a:schemeClr val="bg1"/>
                </a:solidFill>
                <a:latin typeface="Calibri" panose="020F0502020204030204" pitchFamily="34" charset="0"/>
                <a:cs typeface="Arial" panose="020B0604020202020204" pitchFamily="34" charset="0"/>
              </a:rPr>
              <a:t>Permette di visualizzare il riepilogo delle posizioni per stato e il dettaglio delle scuole con posizioni da validare.</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16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31192-A2D3-4CBD-8BCD-90D19E8F80C8}"/>
              </a:ext>
            </a:extLst>
          </p:cNvPr>
          <p:cNvSpPr txBox="1">
            <a:spLocks/>
          </p:cNvSpPr>
          <p:nvPr/>
        </p:nvSpPr>
        <p:spPr>
          <a:xfrm>
            <a:off x="652652" y="305438"/>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Visualizzazione Scuole/profili ricalcolati</a:t>
            </a:r>
          </a:p>
        </p:txBody>
      </p:sp>
      <p:sp>
        <p:nvSpPr>
          <p:cNvPr id="3" name="Rectangle 2">
            <a:extLst>
              <a:ext uri="{FF2B5EF4-FFF2-40B4-BE49-F238E27FC236}">
                <a16:creationId xmlns:a16="http://schemas.microsoft.com/office/drawing/2014/main" id="{521AA528-933F-462F-9004-E046B3FFEAE9}"/>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B9F3281-D8B1-472B-AE65-E2446D2DACAE}"/>
              </a:ext>
            </a:extLst>
          </p:cNvPr>
          <p:cNvPicPr>
            <a:picLocks noChangeAspect="1"/>
          </p:cNvPicPr>
          <p:nvPr/>
        </p:nvPicPr>
        <p:blipFill>
          <a:blip r:embed="rId2"/>
          <a:stretch>
            <a:fillRect/>
          </a:stretch>
        </p:blipFill>
        <p:spPr>
          <a:xfrm>
            <a:off x="12615556" y="272269"/>
            <a:ext cx="1329044" cy="1085926"/>
          </a:xfrm>
          <a:prstGeom prst="rect">
            <a:avLst/>
          </a:prstGeom>
        </p:spPr>
      </p:pic>
      <p:pic>
        <p:nvPicPr>
          <p:cNvPr id="6" name="Picture 5">
            <a:extLst>
              <a:ext uri="{FF2B5EF4-FFF2-40B4-BE49-F238E27FC236}">
                <a16:creationId xmlns:a16="http://schemas.microsoft.com/office/drawing/2014/main" id="{76654F36-C5A4-48C4-BCA8-9572D3F9427B}"/>
              </a:ext>
            </a:extLst>
          </p:cNvPr>
          <p:cNvPicPr>
            <a:picLocks noChangeAspect="1"/>
          </p:cNvPicPr>
          <p:nvPr/>
        </p:nvPicPr>
        <p:blipFill>
          <a:blip r:embed="rId3"/>
          <a:stretch>
            <a:fillRect/>
          </a:stretch>
        </p:blipFill>
        <p:spPr>
          <a:xfrm>
            <a:off x="383944" y="1162735"/>
            <a:ext cx="11343742" cy="3888432"/>
          </a:xfrm>
          <a:prstGeom prst="rect">
            <a:avLst/>
          </a:prstGeom>
        </p:spPr>
      </p:pic>
      <p:sp>
        <p:nvSpPr>
          <p:cNvPr id="7" name="TextBox 6">
            <a:extLst>
              <a:ext uri="{FF2B5EF4-FFF2-40B4-BE49-F238E27FC236}">
                <a16:creationId xmlns:a16="http://schemas.microsoft.com/office/drawing/2014/main" id="{0A115C15-8CE8-4ECB-95A6-A560B41BCAE5}"/>
              </a:ext>
            </a:extLst>
          </p:cNvPr>
          <p:cNvSpPr txBox="1"/>
          <p:nvPr/>
        </p:nvSpPr>
        <p:spPr>
          <a:xfrm>
            <a:off x="4931098" y="3895714"/>
            <a:ext cx="3636549" cy="237626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normAutofit lnSpcReduction="10000"/>
          </a:bodyPr>
          <a:lstStyle>
            <a:defPPr>
              <a:defRPr lang="en-US"/>
            </a:defPPr>
            <a:lvl1pPr algn="ctr">
              <a:defRPr sz="1400">
                <a:solidFill>
                  <a:srgbClr val="821F00"/>
                </a:solidFill>
                <a:latin typeface="Titillium Web" panose="00000500000000000000" pitchFamily="2" charset="0"/>
              </a:defRPr>
            </a:lvl1pPr>
          </a:lstStyle>
          <a:p>
            <a:pPr algn="l"/>
            <a:r>
              <a:rPr lang="it-IT" sz="1600" dirty="0"/>
              <a:t>Impostare obbligatoriamente :</a:t>
            </a:r>
          </a:p>
          <a:p>
            <a:pPr marL="285750" indent="-285750" algn="l">
              <a:buFont typeface="Arial" panose="020B0604020202020204" pitchFamily="34" charset="0"/>
              <a:buChar char="•"/>
            </a:pPr>
            <a:r>
              <a:rPr lang="it-IT" sz="1600" b="1" dirty="0"/>
              <a:t>Profilo</a:t>
            </a:r>
          </a:p>
          <a:p>
            <a:pPr marL="285750" indent="-285750" algn="l">
              <a:buFont typeface="Arial" panose="020B0604020202020204" pitchFamily="34" charset="0"/>
              <a:buChar char="•"/>
            </a:pPr>
            <a:r>
              <a:rPr lang="it-IT" sz="1600" b="1" dirty="0"/>
              <a:t>Istituto</a:t>
            </a:r>
          </a:p>
          <a:p>
            <a:pPr marL="285750" indent="-285750" algn="l">
              <a:buFont typeface="Arial" panose="020B0604020202020204" pitchFamily="34" charset="0"/>
              <a:buChar char="•"/>
            </a:pPr>
            <a:r>
              <a:rPr lang="it-IT" sz="1600" b="1" dirty="0"/>
              <a:t>Codice fiscale</a:t>
            </a:r>
            <a:r>
              <a:rPr lang="it-IT" sz="1600" dirty="0"/>
              <a:t> </a:t>
            </a:r>
            <a:endParaRPr lang="en-US" sz="1600" dirty="0"/>
          </a:p>
          <a:p>
            <a:pPr algn="l"/>
            <a:r>
              <a:rPr lang="it-IT" sz="1600" dirty="0"/>
              <a:t>per attivare la ricerca.</a:t>
            </a:r>
            <a:endParaRPr lang="en-US" sz="1600" dirty="0"/>
          </a:p>
          <a:p>
            <a:pPr algn="l"/>
            <a:r>
              <a:rPr lang="it-IT" sz="1600" dirty="0"/>
              <a:t>Se l’ufficio operante è un ufficio scolastico, il campo Istituto  viene preimpostato con il codice della scuola operante</a:t>
            </a:r>
            <a:endParaRPr lang="en-US" dirty="0"/>
          </a:p>
        </p:txBody>
      </p:sp>
      <p:sp>
        <p:nvSpPr>
          <p:cNvPr id="8" name="TextBox 7">
            <a:extLst>
              <a:ext uri="{FF2B5EF4-FFF2-40B4-BE49-F238E27FC236}">
                <a16:creationId xmlns:a16="http://schemas.microsoft.com/office/drawing/2014/main" id="{E6440A47-25CB-4DF2-974C-104889E5FE6F}"/>
              </a:ext>
            </a:extLst>
          </p:cNvPr>
          <p:cNvSpPr txBox="1"/>
          <p:nvPr/>
        </p:nvSpPr>
        <p:spPr>
          <a:xfrm>
            <a:off x="186408" y="4746436"/>
            <a:ext cx="3168352" cy="2032660"/>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normAutofit/>
          </a:bodyPr>
          <a:lstStyle>
            <a:defPPr>
              <a:defRPr lang="en-US"/>
            </a:defPPr>
            <a:lvl1pPr algn="ctr">
              <a:defRPr sz="1400">
                <a:solidFill>
                  <a:srgbClr val="821F00"/>
                </a:solidFill>
                <a:latin typeface="Titillium Web" panose="00000500000000000000" pitchFamily="2" charset="0"/>
              </a:defRPr>
            </a:lvl1pPr>
          </a:lstStyle>
          <a:p>
            <a:r>
              <a:rPr lang="it-IT" dirty="0"/>
              <a:t>Cliccare su </a:t>
            </a:r>
            <a:r>
              <a:rPr lang="it-IT" b="1" dirty="0"/>
              <a:t>«Visualizzazione Scuole/profili ricalcolati»</a:t>
            </a:r>
            <a:r>
              <a:rPr lang="it-IT" sz="1800" dirty="0"/>
              <a:t> </a:t>
            </a:r>
            <a:r>
              <a:rPr lang="it-IT" dirty="0"/>
              <a:t>per accedere alla funzione in oggetto.</a:t>
            </a:r>
          </a:p>
        </p:txBody>
      </p:sp>
      <p:pic>
        <p:nvPicPr>
          <p:cNvPr id="9" name="Picture 8">
            <a:extLst>
              <a:ext uri="{FF2B5EF4-FFF2-40B4-BE49-F238E27FC236}">
                <a16:creationId xmlns:a16="http://schemas.microsoft.com/office/drawing/2014/main" id="{F221C06A-D3E1-4BEA-A19B-0EE8E076A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472" y="4555864"/>
            <a:ext cx="560659" cy="560659"/>
          </a:xfrm>
          <a:prstGeom prst="rect">
            <a:avLst/>
          </a:prstGeom>
        </p:spPr>
      </p:pic>
      <p:sp>
        <p:nvSpPr>
          <p:cNvPr id="10" name="Freeform 19">
            <a:extLst>
              <a:ext uri="{FF2B5EF4-FFF2-40B4-BE49-F238E27FC236}">
                <a16:creationId xmlns:a16="http://schemas.microsoft.com/office/drawing/2014/main" id="{A53BE3C8-C87D-43E4-B577-F8047F0903EE}"/>
              </a:ext>
            </a:extLst>
          </p:cNvPr>
          <p:cNvSpPr>
            <a:spLocks noChangeAspect="1" noEditPoints="1"/>
          </p:cNvSpPr>
          <p:nvPr/>
        </p:nvSpPr>
        <p:spPr bwMode="auto">
          <a:xfrm rot="15014194" flipV="1">
            <a:off x="6448661" y="3237141"/>
            <a:ext cx="2906505" cy="2056400"/>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
        <p:nvSpPr>
          <p:cNvPr id="11" name="TextBox 10">
            <a:extLst>
              <a:ext uri="{FF2B5EF4-FFF2-40B4-BE49-F238E27FC236}">
                <a16:creationId xmlns:a16="http://schemas.microsoft.com/office/drawing/2014/main" id="{62A2E82E-97F3-48F6-9CC3-CA5543CD8EC1}"/>
              </a:ext>
            </a:extLst>
          </p:cNvPr>
          <p:cNvSpPr txBox="1"/>
          <p:nvPr/>
        </p:nvSpPr>
        <p:spPr>
          <a:xfrm>
            <a:off x="9794978" y="5491262"/>
            <a:ext cx="2155501" cy="1046440"/>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poter avviare la ricerca cliccare sul pulsante </a:t>
            </a:r>
            <a:r>
              <a:rPr lang="it-IT" b="1" dirty="0"/>
              <a:t>&lt;&lt;Avvia ricerca&gt;&gt;. </a:t>
            </a:r>
            <a:endParaRPr lang="it-IT" dirty="0"/>
          </a:p>
        </p:txBody>
      </p:sp>
      <p:sp>
        <p:nvSpPr>
          <p:cNvPr id="12" name="Freeform 19">
            <a:extLst>
              <a:ext uri="{FF2B5EF4-FFF2-40B4-BE49-F238E27FC236}">
                <a16:creationId xmlns:a16="http://schemas.microsoft.com/office/drawing/2014/main" id="{EB7504DF-ECF3-4528-BB24-1D390CA6857E}"/>
              </a:ext>
            </a:extLst>
          </p:cNvPr>
          <p:cNvSpPr>
            <a:spLocks noChangeAspect="1" noEditPoints="1"/>
          </p:cNvSpPr>
          <p:nvPr/>
        </p:nvSpPr>
        <p:spPr bwMode="auto">
          <a:xfrm rot="16029208" flipV="1">
            <a:off x="10188653" y="4563673"/>
            <a:ext cx="1844045" cy="594703"/>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Tree>
    <p:extLst>
      <p:ext uri="{BB962C8B-B14F-4D97-AF65-F5344CB8AC3E}">
        <p14:creationId xmlns:p14="http://schemas.microsoft.com/office/powerpoint/2010/main" val="120264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01A9-BCF9-41A5-98D1-2ED8EA369B47}"/>
              </a:ext>
            </a:extLst>
          </p:cNvPr>
          <p:cNvSpPr txBox="1">
            <a:spLocks/>
          </p:cNvSpPr>
          <p:nvPr/>
        </p:nvSpPr>
        <p:spPr>
          <a:xfrm>
            <a:off x="652652" y="305438"/>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Visualizzazione Scuole/profili ricalcolati</a:t>
            </a:r>
          </a:p>
        </p:txBody>
      </p:sp>
      <p:sp>
        <p:nvSpPr>
          <p:cNvPr id="3" name="Rectangle 2">
            <a:extLst>
              <a:ext uri="{FF2B5EF4-FFF2-40B4-BE49-F238E27FC236}">
                <a16:creationId xmlns:a16="http://schemas.microsoft.com/office/drawing/2014/main" id="{330DEE22-E044-4059-83D4-793F7F02BB9D}"/>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9A78149-4D12-42ED-94A6-74DC4954DFED}"/>
              </a:ext>
            </a:extLst>
          </p:cNvPr>
          <p:cNvPicPr>
            <a:picLocks noChangeAspect="1"/>
          </p:cNvPicPr>
          <p:nvPr/>
        </p:nvPicPr>
        <p:blipFill>
          <a:blip r:embed="rId2"/>
          <a:stretch>
            <a:fillRect/>
          </a:stretch>
        </p:blipFill>
        <p:spPr>
          <a:xfrm>
            <a:off x="12615556" y="272269"/>
            <a:ext cx="1329044" cy="1085926"/>
          </a:xfrm>
          <a:prstGeom prst="rect">
            <a:avLst/>
          </a:prstGeom>
        </p:spPr>
      </p:pic>
      <p:pic>
        <p:nvPicPr>
          <p:cNvPr id="6" name="Picture 5">
            <a:extLst>
              <a:ext uri="{FF2B5EF4-FFF2-40B4-BE49-F238E27FC236}">
                <a16:creationId xmlns:a16="http://schemas.microsoft.com/office/drawing/2014/main" id="{1A0C2CF9-B371-4F90-B2B0-074D360C27E9}"/>
              </a:ext>
            </a:extLst>
          </p:cNvPr>
          <p:cNvPicPr>
            <a:picLocks noChangeAspect="1"/>
          </p:cNvPicPr>
          <p:nvPr/>
        </p:nvPicPr>
        <p:blipFill>
          <a:blip r:embed="rId3"/>
          <a:stretch>
            <a:fillRect/>
          </a:stretch>
        </p:blipFill>
        <p:spPr>
          <a:xfrm>
            <a:off x="635407" y="1234480"/>
            <a:ext cx="11705965" cy="5183362"/>
          </a:xfrm>
          <a:prstGeom prst="rect">
            <a:avLst/>
          </a:prstGeom>
        </p:spPr>
      </p:pic>
      <p:sp>
        <p:nvSpPr>
          <p:cNvPr id="9" name="TextBox 8">
            <a:extLst>
              <a:ext uri="{FF2B5EF4-FFF2-40B4-BE49-F238E27FC236}">
                <a16:creationId xmlns:a16="http://schemas.microsoft.com/office/drawing/2014/main" id="{411CEA1D-155D-496F-9AFE-D310C434E0F4}"/>
              </a:ext>
            </a:extLst>
          </p:cNvPr>
          <p:cNvSpPr txBox="1"/>
          <p:nvPr/>
        </p:nvSpPr>
        <p:spPr>
          <a:xfrm>
            <a:off x="10605753" y="4771944"/>
            <a:ext cx="2155501" cy="1908215"/>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poter effettuare l’export in formato excel cliccare sul pulsante </a:t>
            </a:r>
            <a:r>
              <a:rPr lang="it-IT" b="1" dirty="0"/>
              <a:t>&lt;&lt;Excel&gt;&gt; , </a:t>
            </a:r>
            <a:r>
              <a:rPr lang="it-IT" dirty="0"/>
              <a:t>il sistema genera un template excel che potrà essere salvato sul proprio computer</a:t>
            </a:r>
          </a:p>
        </p:txBody>
      </p:sp>
      <p:sp>
        <p:nvSpPr>
          <p:cNvPr id="10" name="Freeform 19">
            <a:extLst>
              <a:ext uri="{FF2B5EF4-FFF2-40B4-BE49-F238E27FC236}">
                <a16:creationId xmlns:a16="http://schemas.microsoft.com/office/drawing/2014/main" id="{31CCA328-E043-4808-8A8A-EE4EEB16E9EE}"/>
              </a:ext>
            </a:extLst>
          </p:cNvPr>
          <p:cNvSpPr>
            <a:spLocks noChangeAspect="1" noEditPoints="1"/>
          </p:cNvSpPr>
          <p:nvPr/>
        </p:nvSpPr>
        <p:spPr bwMode="auto">
          <a:xfrm rot="15222718" flipV="1">
            <a:off x="12069200" y="4009373"/>
            <a:ext cx="1591463" cy="1251637"/>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
        <p:nvSpPr>
          <p:cNvPr id="11" name="TextBox 10">
            <a:extLst>
              <a:ext uri="{FF2B5EF4-FFF2-40B4-BE49-F238E27FC236}">
                <a16:creationId xmlns:a16="http://schemas.microsoft.com/office/drawing/2014/main" id="{AC441E42-677B-40DC-AC7F-AA20700CF912}"/>
              </a:ext>
            </a:extLst>
          </p:cNvPr>
          <p:cNvSpPr txBox="1"/>
          <p:nvPr/>
        </p:nvSpPr>
        <p:spPr>
          <a:xfrm>
            <a:off x="222338" y="4834880"/>
            <a:ext cx="2155501"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Il sistema prospetta i dati relativi alla ricerca effettuata </a:t>
            </a:r>
            <a:endParaRPr lang="en-US" dirty="0"/>
          </a:p>
        </p:txBody>
      </p:sp>
      <p:sp>
        <p:nvSpPr>
          <p:cNvPr id="12" name="Freeform 19">
            <a:extLst>
              <a:ext uri="{FF2B5EF4-FFF2-40B4-BE49-F238E27FC236}">
                <a16:creationId xmlns:a16="http://schemas.microsoft.com/office/drawing/2014/main" id="{6EDED20A-AB20-4754-B643-8E642E30CA35}"/>
              </a:ext>
            </a:extLst>
          </p:cNvPr>
          <p:cNvSpPr>
            <a:spLocks noChangeAspect="1" noEditPoints="1"/>
          </p:cNvSpPr>
          <p:nvPr/>
        </p:nvSpPr>
        <p:spPr bwMode="auto">
          <a:xfrm flipV="1">
            <a:off x="1765468" y="5520246"/>
            <a:ext cx="2129325" cy="768336"/>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76180" tIns="38090" rIns="76180" bIns="38090" numCol="1" anchor="t" anchorCtr="0" compatLnSpc="1">
            <a:prstTxWarp prst="textNoShape">
              <a:avLst/>
            </a:prstTxWarp>
          </a:bodyPr>
          <a:lstStyle/>
          <a:p>
            <a:pPr defTabSz="1015782"/>
            <a:endParaRPr lang="en-US" sz="1999">
              <a:solidFill>
                <a:prstClr val="black"/>
              </a:solidFill>
            </a:endParaRPr>
          </a:p>
        </p:txBody>
      </p:sp>
    </p:spTree>
    <p:extLst>
      <p:ext uri="{BB962C8B-B14F-4D97-AF65-F5344CB8AC3E}">
        <p14:creationId xmlns:p14="http://schemas.microsoft.com/office/powerpoint/2010/main" val="342867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solidFill>
            <a:srgbClr val="0065CE"/>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sp>
        <p:nvSpPr>
          <p:cNvPr id="9" name="Title 1"/>
          <p:cNvSpPr>
            <a:spLocks noGrp="1"/>
          </p:cNvSpPr>
          <p:nvPr>
            <p:ph type="title" idx="4294967295"/>
          </p:nvPr>
        </p:nvSpPr>
        <p:spPr>
          <a:xfrm>
            <a:off x="685800" y="802431"/>
            <a:ext cx="13258800" cy="936105"/>
          </a:xfrm>
          <a:prstGeom prst="rect">
            <a:avLst/>
          </a:prstGeom>
        </p:spPr>
        <p:txBody>
          <a:bodyPr>
            <a:normAutofit/>
          </a:bodyPr>
          <a:lstStyle/>
          <a:p>
            <a:r>
              <a:rPr lang="it-IT" sz="4000" dirty="0">
                <a:solidFill>
                  <a:schemeClr val="bg1"/>
                </a:solidFill>
                <a:latin typeface="Titillium Web" panose="00000500000000000000" pitchFamily="2" charset="0"/>
              </a:rPr>
              <a:t>FINE</a:t>
            </a:r>
          </a:p>
        </p:txBody>
      </p:sp>
    </p:spTree>
    <p:extLst>
      <p:ext uri="{BB962C8B-B14F-4D97-AF65-F5344CB8AC3E}">
        <p14:creationId xmlns:p14="http://schemas.microsoft.com/office/powerpoint/2010/main" val="248005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FB20D00-C0AF-4F38-80E9-19A5824CF2E2}"/>
              </a:ext>
            </a:extLst>
          </p:cNvPr>
          <p:cNvSpPr/>
          <p:nvPr/>
        </p:nvSpPr>
        <p:spPr>
          <a:xfrm>
            <a:off x="186408" y="331566"/>
            <a:ext cx="8844088" cy="584775"/>
          </a:xfrm>
          <a:prstGeom prst="rect">
            <a:avLst/>
          </a:prstGeom>
        </p:spPr>
        <p:txBody>
          <a:bodyPr wrap="none">
            <a:spAutoFit/>
          </a:bodyPr>
          <a:lstStyle/>
          <a:p>
            <a:r>
              <a:rPr lang="en-US" sz="3200" b="1" dirty="0">
                <a:solidFill>
                  <a:srgbClr val="002060"/>
                </a:solidFill>
                <a:latin typeface="Titillium Web" panose="00000500000000000000" pitchFamily="2" charset="0"/>
                <a:ea typeface="+mj-ea"/>
                <a:cs typeface="+mj-cs"/>
              </a:rPr>
              <a:t>MONITORAGGIO STATO AVANZAMENTO LAVORI</a:t>
            </a:r>
            <a:endParaRPr lang="it-IT" dirty="0"/>
          </a:p>
        </p:txBody>
      </p:sp>
      <p:pic>
        <p:nvPicPr>
          <p:cNvPr id="4" name="Picture 3">
            <a:extLst>
              <a:ext uri="{FF2B5EF4-FFF2-40B4-BE49-F238E27FC236}">
                <a16:creationId xmlns:a16="http://schemas.microsoft.com/office/drawing/2014/main" id="{AA41325E-47DD-415C-990D-3DB3BCE60D3F}"/>
              </a:ext>
            </a:extLst>
          </p:cNvPr>
          <p:cNvPicPr>
            <a:picLocks noChangeAspect="1"/>
          </p:cNvPicPr>
          <p:nvPr/>
        </p:nvPicPr>
        <p:blipFill>
          <a:blip r:embed="rId3"/>
          <a:stretch>
            <a:fillRect/>
          </a:stretch>
        </p:blipFill>
        <p:spPr>
          <a:xfrm>
            <a:off x="11419656" y="190565"/>
            <a:ext cx="2495550" cy="828497"/>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B0D9ECF5-1FA3-4F57-8254-7E4114BA8813}"/>
              </a:ext>
            </a:extLst>
          </p:cNvPr>
          <p:cNvPicPr>
            <a:picLocks noChangeAspect="1"/>
          </p:cNvPicPr>
          <p:nvPr/>
        </p:nvPicPr>
        <p:blipFill>
          <a:blip r:embed="rId4"/>
          <a:stretch>
            <a:fillRect/>
          </a:stretch>
        </p:blipFill>
        <p:spPr>
          <a:xfrm>
            <a:off x="1058414" y="1194621"/>
            <a:ext cx="12017425" cy="4782634"/>
          </a:xfrm>
          <a:prstGeom prst="rect">
            <a:avLst/>
          </a:prstGeom>
        </p:spPr>
      </p:pic>
      <p:sp>
        <p:nvSpPr>
          <p:cNvPr id="15" name="Freeform 19">
            <a:extLst>
              <a:ext uri="{FF2B5EF4-FFF2-40B4-BE49-F238E27FC236}">
                <a16:creationId xmlns:a16="http://schemas.microsoft.com/office/drawing/2014/main" id="{F807553B-BBE7-40B3-AB12-6735331E1212}"/>
              </a:ext>
            </a:extLst>
          </p:cNvPr>
          <p:cNvSpPr>
            <a:spLocks noChangeAspect="1" noEditPoints="1"/>
          </p:cNvSpPr>
          <p:nvPr/>
        </p:nvSpPr>
        <p:spPr bwMode="auto">
          <a:xfrm rot="20388790">
            <a:off x="3666311" y="4291842"/>
            <a:ext cx="2963151" cy="1498450"/>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pic>
        <p:nvPicPr>
          <p:cNvPr id="17" name="Picture 16">
            <a:extLst>
              <a:ext uri="{FF2B5EF4-FFF2-40B4-BE49-F238E27FC236}">
                <a16:creationId xmlns:a16="http://schemas.microsoft.com/office/drawing/2014/main" id="{D0A723B6-6650-4695-94F5-F4D7989AFC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0836" y="4053769"/>
            <a:ext cx="560659" cy="560659"/>
          </a:xfrm>
          <a:prstGeom prst="rect">
            <a:avLst/>
          </a:prstGeom>
        </p:spPr>
      </p:pic>
      <p:sp>
        <p:nvSpPr>
          <p:cNvPr id="19" name="TextBox 18">
            <a:extLst>
              <a:ext uri="{FF2B5EF4-FFF2-40B4-BE49-F238E27FC236}">
                <a16:creationId xmlns:a16="http://schemas.microsoft.com/office/drawing/2014/main" id="{86C1AA51-BA1C-4BF0-90FA-A7DA5D2C9950}"/>
              </a:ext>
            </a:extLst>
          </p:cNvPr>
          <p:cNvSpPr txBox="1"/>
          <p:nvPr/>
        </p:nvSpPr>
        <p:spPr>
          <a:xfrm>
            <a:off x="7315200" y="5033923"/>
            <a:ext cx="3971323" cy="187630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normAutofit/>
          </a:bodyPr>
          <a:lstStyle>
            <a:defPPr>
              <a:defRPr lang="en-US"/>
            </a:defPPr>
            <a:lvl1pPr algn="ctr">
              <a:defRPr sz="1400">
                <a:solidFill>
                  <a:srgbClr val="821F00"/>
                </a:solidFill>
                <a:latin typeface="Titillium Web" panose="00000500000000000000" pitchFamily="2" charset="0"/>
              </a:defRPr>
            </a:lvl1pPr>
          </a:lstStyle>
          <a:p>
            <a:r>
              <a:rPr lang="it-IT" dirty="0"/>
              <a:t>Cliccare su </a:t>
            </a:r>
            <a:r>
              <a:rPr lang="it-IT" b="1" dirty="0"/>
              <a:t>«Monitoraggio stato avanzamento lavori»</a:t>
            </a:r>
            <a:r>
              <a:rPr lang="it-IT" sz="1800" dirty="0"/>
              <a:t> </a:t>
            </a:r>
            <a:r>
              <a:rPr lang="it-IT" dirty="0"/>
              <a:t>per accedere alla funzione in oggetto.</a:t>
            </a:r>
          </a:p>
        </p:txBody>
      </p:sp>
    </p:spTree>
    <p:extLst>
      <p:ext uri="{BB962C8B-B14F-4D97-AF65-F5344CB8AC3E}">
        <p14:creationId xmlns:p14="http://schemas.microsoft.com/office/powerpoint/2010/main" val="139988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FB20D00-C0AF-4F38-80E9-19A5824CF2E2}"/>
              </a:ext>
            </a:extLst>
          </p:cNvPr>
          <p:cNvSpPr/>
          <p:nvPr/>
        </p:nvSpPr>
        <p:spPr>
          <a:xfrm>
            <a:off x="186408" y="331566"/>
            <a:ext cx="9048631" cy="1027974"/>
          </a:xfrm>
          <a:prstGeom prst="rect">
            <a:avLst/>
          </a:prstGeom>
        </p:spPr>
        <p:txBody>
          <a:bodyPr wrap="none">
            <a:spAutoFit/>
          </a:bodyPr>
          <a:lstStyle/>
          <a:p>
            <a:r>
              <a:rPr lang="en-US" sz="3200" b="1" dirty="0">
                <a:solidFill>
                  <a:srgbClr val="002060"/>
                </a:solidFill>
                <a:latin typeface="Titillium Web" panose="00000500000000000000" pitchFamily="2" charset="0"/>
              </a:rPr>
              <a:t>MONITORAGGIO STATO AVANZAMENTO LAVORI</a:t>
            </a:r>
            <a:r>
              <a:rPr lang="en-US" sz="3200" dirty="0"/>
              <a:t>	</a:t>
            </a:r>
            <a:endParaRPr lang="it-IT" sz="3200" dirty="0"/>
          </a:p>
          <a:p>
            <a:r>
              <a:rPr lang="en-US" dirty="0"/>
              <a:t>	</a:t>
            </a:r>
            <a:endParaRPr lang="it-IT" dirty="0"/>
          </a:p>
        </p:txBody>
      </p:sp>
      <p:pic>
        <p:nvPicPr>
          <p:cNvPr id="4" name="Picture 3">
            <a:extLst>
              <a:ext uri="{FF2B5EF4-FFF2-40B4-BE49-F238E27FC236}">
                <a16:creationId xmlns:a16="http://schemas.microsoft.com/office/drawing/2014/main" id="{AA41325E-47DD-415C-990D-3DB3BCE60D3F}"/>
              </a:ext>
            </a:extLst>
          </p:cNvPr>
          <p:cNvPicPr>
            <a:picLocks noChangeAspect="1"/>
          </p:cNvPicPr>
          <p:nvPr/>
        </p:nvPicPr>
        <p:blipFill>
          <a:blip r:embed="rId3"/>
          <a:stretch>
            <a:fillRect/>
          </a:stretch>
        </p:blipFill>
        <p:spPr>
          <a:xfrm>
            <a:off x="11419656" y="190565"/>
            <a:ext cx="2495550" cy="866775"/>
          </a:xfrm>
          <a:prstGeom prst="rect">
            <a:avLst/>
          </a:prstGeom>
        </p:spPr>
      </p:pic>
      <p:sp>
        <p:nvSpPr>
          <p:cNvPr id="26" name="Freeform 19">
            <a:extLst>
              <a:ext uri="{FF2B5EF4-FFF2-40B4-BE49-F238E27FC236}">
                <a16:creationId xmlns:a16="http://schemas.microsoft.com/office/drawing/2014/main" id="{6573F83D-1C06-42E9-AA50-E02E6CF99B09}"/>
              </a:ext>
            </a:extLst>
          </p:cNvPr>
          <p:cNvSpPr>
            <a:spLocks noChangeAspect="1" noEditPoints="1"/>
          </p:cNvSpPr>
          <p:nvPr/>
        </p:nvSpPr>
        <p:spPr bwMode="auto">
          <a:xfrm rot="20388790" flipV="1">
            <a:off x="11104035" y="3773605"/>
            <a:ext cx="2685564" cy="1206037"/>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pic>
        <p:nvPicPr>
          <p:cNvPr id="5" name="Picture 4" descr="Graphical user interface, text, application&#10;&#10;Description automatically generated">
            <a:extLst>
              <a:ext uri="{FF2B5EF4-FFF2-40B4-BE49-F238E27FC236}">
                <a16:creationId xmlns:a16="http://schemas.microsoft.com/office/drawing/2014/main" id="{01208EC4-F559-46B6-B7D9-56308819D8FD}"/>
              </a:ext>
            </a:extLst>
          </p:cNvPr>
          <p:cNvPicPr>
            <a:picLocks noChangeAspect="1"/>
          </p:cNvPicPr>
          <p:nvPr/>
        </p:nvPicPr>
        <p:blipFill>
          <a:blip r:embed="rId4"/>
          <a:stretch>
            <a:fillRect/>
          </a:stretch>
        </p:blipFill>
        <p:spPr>
          <a:xfrm>
            <a:off x="464226" y="1022480"/>
            <a:ext cx="10972244" cy="5170827"/>
          </a:xfrm>
          <a:prstGeom prst="rect">
            <a:avLst/>
          </a:prstGeom>
        </p:spPr>
      </p:pic>
      <p:sp>
        <p:nvSpPr>
          <p:cNvPr id="15" name="TextBox 14">
            <a:extLst>
              <a:ext uri="{FF2B5EF4-FFF2-40B4-BE49-F238E27FC236}">
                <a16:creationId xmlns:a16="http://schemas.microsoft.com/office/drawing/2014/main" id="{1CDF1606-2436-427E-A4EC-ECC687FA6E10}"/>
              </a:ext>
            </a:extLst>
          </p:cNvPr>
          <p:cNvSpPr txBox="1"/>
          <p:nvPr/>
        </p:nvSpPr>
        <p:spPr>
          <a:xfrm>
            <a:off x="11419656" y="1924748"/>
            <a:ext cx="3096344" cy="1261884"/>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 </a:t>
            </a:r>
            <a:endParaRPr lang="it-IT" b="1" dirty="0"/>
          </a:p>
          <a:p>
            <a:r>
              <a:rPr lang="it-IT" dirty="0"/>
              <a:t>Il sistema prospetta la lista dello stato di avanzamento per provincia e per scuola. </a:t>
            </a:r>
            <a:endParaRPr lang="en-US" dirty="0"/>
          </a:p>
          <a:p>
            <a:endParaRPr lang="it-IT" b="1" dirty="0"/>
          </a:p>
        </p:txBody>
      </p:sp>
    </p:spTree>
    <p:extLst>
      <p:ext uri="{BB962C8B-B14F-4D97-AF65-F5344CB8AC3E}">
        <p14:creationId xmlns:p14="http://schemas.microsoft.com/office/powerpoint/2010/main" val="92960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FB20D00-C0AF-4F38-80E9-19A5824CF2E2}"/>
              </a:ext>
            </a:extLst>
          </p:cNvPr>
          <p:cNvSpPr/>
          <p:nvPr/>
        </p:nvSpPr>
        <p:spPr>
          <a:xfrm>
            <a:off x="186408" y="331566"/>
            <a:ext cx="9048631" cy="584775"/>
          </a:xfrm>
          <a:prstGeom prst="rect">
            <a:avLst/>
          </a:prstGeom>
        </p:spPr>
        <p:txBody>
          <a:bodyPr wrap="none">
            <a:spAutoFit/>
          </a:bodyPr>
          <a:lstStyle/>
          <a:p>
            <a:r>
              <a:rPr lang="en-US" sz="3200" b="1" dirty="0">
                <a:solidFill>
                  <a:srgbClr val="002060"/>
                </a:solidFill>
                <a:latin typeface="Titillium Web" panose="00000500000000000000" pitchFamily="2" charset="0"/>
                <a:ea typeface="+mj-ea"/>
                <a:cs typeface="+mj-cs"/>
              </a:rPr>
              <a:t>MONITORAGGIO STATO AVANZAMENTO LAVORI</a:t>
            </a:r>
            <a:r>
              <a:rPr lang="en-US" dirty="0"/>
              <a:t>	</a:t>
            </a:r>
            <a:endParaRPr lang="it-IT" dirty="0"/>
          </a:p>
        </p:txBody>
      </p:sp>
      <p:pic>
        <p:nvPicPr>
          <p:cNvPr id="4" name="Picture 3">
            <a:extLst>
              <a:ext uri="{FF2B5EF4-FFF2-40B4-BE49-F238E27FC236}">
                <a16:creationId xmlns:a16="http://schemas.microsoft.com/office/drawing/2014/main" id="{AA41325E-47DD-415C-990D-3DB3BCE60D3F}"/>
              </a:ext>
            </a:extLst>
          </p:cNvPr>
          <p:cNvPicPr>
            <a:picLocks noChangeAspect="1"/>
          </p:cNvPicPr>
          <p:nvPr/>
        </p:nvPicPr>
        <p:blipFill>
          <a:blip r:embed="rId3"/>
          <a:stretch>
            <a:fillRect/>
          </a:stretch>
        </p:blipFill>
        <p:spPr>
          <a:xfrm>
            <a:off x="11419656" y="190565"/>
            <a:ext cx="2495550" cy="866775"/>
          </a:xfrm>
          <a:prstGeom prst="rect">
            <a:avLst/>
          </a:prstGeom>
        </p:spPr>
      </p:pic>
      <p:sp>
        <p:nvSpPr>
          <p:cNvPr id="14" name="TextBox 13">
            <a:extLst>
              <a:ext uri="{FF2B5EF4-FFF2-40B4-BE49-F238E27FC236}">
                <a16:creationId xmlns:a16="http://schemas.microsoft.com/office/drawing/2014/main" id="{C4A5B5A3-1D19-40CC-8967-F8FB69975AC8}"/>
              </a:ext>
            </a:extLst>
          </p:cNvPr>
          <p:cNvSpPr txBox="1"/>
          <p:nvPr/>
        </p:nvSpPr>
        <p:spPr>
          <a:xfrm>
            <a:off x="11210358" y="4028765"/>
            <a:ext cx="2704848"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Inserire nel tab </a:t>
            </a:r>
            <a:r>
              <a:rPr lang="it-IT" b="1" dirty="0"/>
              <a:t>«Cerca»</a:t>
            </a:r>
          </a:p>
          <a:p>
            <a:r>
              <a:rPr lang="it-IT" dirty="0"/>
              <a:t>il codice scuola per poter ricercare la scuola di interesse.</a:t>
            </a:r>
          </a:p>
        </p:txBody>
      </p:sp>
      <p:pic>
        <p:nvPicPr>
          <p:cNvPr id="8" name="Picture 7" descr="Graphical user interface, text, application&#10;&#10;Description automatically generated">
            <a:extLst>
              <a:ext uri="{FF2B5EF4-FFF2-40B4-BE49-F238E27FC236}">
                <a16:creationId xmlns:a16="http://schemas.microsoft.com/office/drawing/2014/main" id="{98725DC6-ED61-47CE-8BDB-45A7FDFB94C3}"/>
              </a:ext>
            </a:extLst>
          </p:cNvPr>
          <p:cNvPicPr>
            <a:picLocks noChangeAspect="1"/>
          </p:cNvPicPr>
          <p:nvPr/>
        </p:nvPicPr>
        <p:blipFill>
          <a:blip r:embed="rId4"/>
          <a:stretch>
            <a:fillRect/>
          </a:stretch>
        </p:blipFill>
        <p:spPr>
          <a:xfrm>
            <a:off x="464226" y="1022480"/>
            <a:ext cx="10972244" cy="5170827"/>
          </a:xfrm>
          <a:prstGeom prst="rect">
            <a:avLst/>
          </a:prstGeom>
        </p:spPr>
      </p:pic>
      <p:pic>
        <p:nvPicPr>
          <p:cNvPr id="11" name="Picture 10">
            <a:extLst>
              <a:ext uri="{FF2B5EF4-FFF2-40B4-BE49-F238E27FC236}">
                <a16:creationId xmlns:a16="http://schemas.microsoft.com/office/drawing/2014/main" id="{2FC639C4-B3BA-4C77-A1A1-FCB6CD7479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7927" y="4473988"/>
            <a:ext cx="560659" cy="560659"/>
          </a:xfrm>
          <a:prstGeom prst="rect">
            <a:avLst/>
          </a:prstGeom>
        </p:spPr>
      </p:pic>
    </p:spTree>
    <p:extLst>
      <p:ext uri="{BB962C8B-B14F-4D97-AF65-F5344CB8AC3E}">
        <p14:creationId xmlns:p14="http://schemas.microsoft.com/office/powerpoint/2010/main" val="50821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solidFill>
            <a:srgbClr val="0065CE"/>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Picture 3" descr="A picture containing drawing&#10;&#10;Description automatically generated">
            <a:extLst>
              <a:ext uri="{FF2B5EF4-FFF2-40B4-BE49-F238E27FC236}">
                <a16:creationId xmlns:a16="http://schemas.microsoft.com/office/drawing/2014/main" id="{68786F0D-84B6-4FA6-A27D-F04040469BF3}"/>
              </a:ext>
            </a:extLst>
          </p:cNvPr>
          <p:cNvPicPr>
            <a:picLocks noChangeAspect="1"/>
          </p:cNvPicPr>
          <p:nvPr/>
        </p:nvPicPr>
        <p:blipFill>
          <a:blip r:embed="rId3">
            <a:alphaModFix amt="26000"/>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4650905" y="1557606"/>
            <a:ext cx="10322396" cy="7235326"/>
          </a:xfrm>
          <a:prstGeom prst="rect">
            <a:avLst/>
          </a:prstGeom>
        </p:spPr>
      </p:pic>
      <p:sp>
        <p:nvSpPr>
          <p:cNvPr id="9" name="Title 1"/>
          <p:cNvSpPr>
            <a:spLocks noGrp="1"/>
          </p:cNvSpPr>
          <p:nvPr>
            <p:ph type="title" idx="4294967295"/>
          </p:nvPr>
        </p:nvSpPr>
        <p:spPr>
          <a:xfrm>
            <a:off x="685800" y="1071810"/>
            <a:ext cx="13258800" cy="666725"/>
          </a:xfrm>
          <a:prstGeom prst="rect">
            <a:avLst/>
          </a:prstGeom>
        </p:spPr>
        <p:txBody>
          <a:bodyPr>
            <a:normAutofit/>
          </a:bodyPr>
          <a:lstStyle/>
          <a:p>
            <a:r>
              <a:rPr lang="it-IT" sz="4000" dirty="0">
                <a:solidFill>
                  <a:schemeClr val="bg1"/>
                </a:solidFill>
                <a:latin typeface="Titillium Web" panose="00000500000000000000" pitchFamily="2" charset="0"/>
              </a:rPr>
              <a:t>Gestione graduatorie</a:t>
            </a:r>
          </a:p>
        </p:txBody>
      </p:sp>
      <p:pic>
        <p:nvPicPr>
          <p:cNvPr id="3" name="Picture 2">
            <a:extLst>
              <a:ext uri="{FF2B5EF4-FFF2-40B4-BE49-F238E27FC236}">
                <a16:creationId xmlns:a16="http://schemas.microsoft.com/office/drawing/2014/main" id="{1BB48356-E6CF-4FEC-95D6-64119E5A074C}"/>
              </a:ext>
            </a:extLst>
          </p:cNvPr>
          <p:cNvPicPr>
            <a:picLocks noChangeAspect="1"/>
          </p:cNvPicPr>
          <p:nvPr/>
        </p:nvPicPr>
        <p:blipFill>
          <a:blip r:embed="rId5"/>
          <a:stretch>
            <a:fillRect/>
          </a:stretch>
        </p:blipFill>
        <p:spPr>
          <a:xfrm>
            <a:off x="4218856" y="2066165"/>
            <a:ext cx="10322396" cy="6212281"/>
          </a:xfrm>
          <a:prstGeom prst="rect">
            <a:avLst/>
          </a:prstGeom>
        </p:spPr>
      </p:pic>
      <p:sp>
        <p:nvSpPr>
          <p:cNvPr id="5" name="Rectangle 4">
            <a:extLst>
              <a:ext uri="{FF2B5EF4-FFF2-40B4-BE49-F238E27FC236}">
                <a16:creationId xmlns:a16="http://schemas.microsoft.com/office/drawing/2014/main" id="{D256D424-FA34-47B9-A6F6-7A900637F3B7}"/>
              </a:ext>
            </a:extLst>
          </p:cNvPr>
          <p:cNvSpPr/>
          <p:nvPr/>
        </p:nvSpPr>
        <p:spPr>
          <a:xfrm>
            <a:off x="2634680" y="2461432"/>
            <a:ext cx="10529162" cy="4245458"/>
          </a:xfrm>
          <a:prstGeom prst="rect">
            <a:avLst/>
          </a:prstGeom>
        </p:spPr>
        <p:txBody>
          <a:bodyPr wrap="square">
            <a:spAutoFit/>
          </a:bodyPr>
          <a:lstStyle/>
          <a:p>
            <a:pPr algn="just">
              <a:lnSpc>
                <a:spcPct val="107000"/>
              </a:lnSpc>
              <a:spcAft>
                <a:spcPts val="800"/>
              </a:spcAft>
            </a:pPr>
            <a:r>
              <a:rPr lang="it-IT" sz="2800" dirty="0">
                <a:solidFill>
                  <a:schemeClr val="bg1"/>
                </a:solidFill>
                <a:latin typeface="Calibri" panose="020F0502020204030204" pitchFamily="34" charset="0"/>
                <a:ea typeface="Calibri" panose="020F0502020204030204" pitchFamily="34" charset="0"/>
                <a:cs typeface="Arial" panose="020B0604020202020204" pitchFamily="34" charset="0"/>
              </a:rPr>
              <a:t>La funzione ‘Gestione graduatorie’:</a:t>
            </a:r>
          </a:p>
          <a:p>
            <a:pPr algn="just">
              <a:lnSpc>
                <a:spcPct val="107000"/>
              </a:lnSpc>
              <a:spcAft>
                <a:spcPts val="800"/>
              </a:spcAft>
            </a:pPr>
            <a:endParaRPr lang="en-US" sz="2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r>
              <a:rPr lang="it-IT" sz="2800" dirty="0">
                <a:solidFill>
                  <a:schemeClr val="bg1"/>
                </a:solidFill>
                <a:latin typeface="Calibri" panose="020F0502020204030204" pitchFamily="34" charset="0"/>
                <a:cs typeface="Arial" panose="020B0604020202020204" pitchFamily="34" charset="0"/>
              </a:rPr>
              <a:t>oltre a visualizzare lo stato di lavorazione delle domande e delle graduatorie, per ogni singolo profilo, permette di effettuare le seguenti operazioni </a:t>
            </a:r>
            <a:endParaRPr lang="en-US" sz="2800" dirty="0">
              <a:solidFill>
                <a:schemeClr val="bg1"/>
              </a:solidFill>
              <a:latin typeface="Calibri" panose="020F0502020204030204" pitchFamily="34" charset="0"/>
              <a:cs typeface="Arial" panose="020B0604020202020204" pitchFamily="34" charset="0"/>
            </a:endParaRPr>
          </a:p>
          <a:p>
            <a:r>
              <a:rPr lang="it-IT" sz="2800" dirty="0">
                <a:solidFill>
                  <a:schemeClr val="bg1"/>
                </a:solidFill>
                <a:latin typeface="Calibri" panose="020F0502020204030204" pitchFamily="34" charset="0"/>
                <a:cs typeface="Arial" panose="020B0604020202020204" pitchFamily="34" charset="0"/>
              </a:rPr>
              <a:t>- Produzione graduatoria di Istituto provvisoria</a:t>
            </a:r>
            <a:endParaRPr lang="en-US" sz="2800" dirty="0">
              <a:solidFill>
                <a:schemeClr val="bg1"/>
              </a:solidFill>
              <a:latin typeface="Calibri" panose="020F0502020204030204" pitchFamily="34" charset="0"/>
              <a:cs typeface="Arial" panose="020B0604020202020204" pitchFamily="34" charset="0"/>
            </a:endParaRPr>
          </a:p>
          <a:p>
            <a:r>
              <a:rPr lang="it-IT" sz="2800" dirty="0">
                <a:solidFill>
                  <a:schemeClr val="bg1"/>
                </a:solidFill>
                <a:latin typeface="Calibri" panose="020F0502020204030204" pitchFamily="34" charset="0"/>
                <a:cs typeface="Arial" panose="020B0604020202020204" pitchFamily="34" charset="0"/>
              </a:rPr>
              <a:t>- Produzione graduatoria di Istituto definitiva</a:t>
            </a:r>
            <a:endParaRPr lang="en-US" sz="2800" dirty="0">
              <a:solidFill>
                <a:schemeClr val="bg1"/>
              </a:solidFill>
              <a:latin typeface="Calibri" panose="020F0502020204030204" pitchFamily="34" charset="0"/>
              <a:cs typeface="Arial" panose="020B0604020202020204" pitchFamily="34" charset="0"/>
            </a:endParaRPr>
          </a:p>
          <a:p>
            <a:r>
              <a:rPr lang="it-IT" sz="2800" dirty="0">
                <a:solidFill>
                  <a:schemeClr val="bg1"/>
                </a:solidFill>
                <a:latin typeface="Calibri" panose="020F0502020204030204" pitchFamily="34" charset="0"/>
                <a:cs typeface="Arial" panose="020B0604020202020204" pitchFamily="34" charset="0"/>
              </a:rPr>
              <a:t>- Autorizzazione visualizzazione dati su WEB</a:t>
            </a:r>
            <a:endParaRPr lang="en-US" sz="2800" dirty="0">
              <a:solidFill>
                <a:schemeClr val="bg1"/>
              </a:solidFill>
              <a:latin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Calibri" panose="020F0502020204030204" pitchFamily="34" charset="0"/>
              <a:buChar char="-"/>
            </a:pP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662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685800" y="362785"/>
            <a:ext cx="13258800" cy="666725"/>
          </a:xfrm>
          <a:prstGeom prst="rect">
            <a:avLst/>
          </a:prstGeom>
        </p:spPr>
        <p:txBody>
          <a:bodyPr vert="horz" lIns="0" tIns="0" rIns="0" bIns="0" rtlCol="0" anchor="t" anchorCtr="0">
            <a:normAutofit/>
          </a:bodyPr>
          <a:lstStyle>
            <a:defPPr>
              <a:defRPr lang="en-US"/>
            </a:defPPr>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en-US" dirty="0"/>
              <a:t>GESTIONE GRADUATORIE</a:t>
            </a:r>
            <a:endParaRPr lang="it-IT" dirty="0"/>
          </a:p>
        </p:txBody>
      </p:sp>
      <p:sp>
        <p:nvSpPr>
          <p:cNvPr id="33" name="Rectangle 32">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061B00F7-E118-4E16-ADCF-0A9BA8F2E25B}"/>
              </a:ext>
            </a:extLst>
          </p:cNvPr>
          <p:cNvPicPr>
            <a:picLocks noChangeAspect="1"/>
          </p:cNvPicPr>
          <p:nvPr/>
        </p:nvPicPr>
        <p:blipFill>
          <a:blip r:embed="rId3"/>
          <a:stretch>
            <a:fillRect/>
          </a:stretch>
        </p:blipFill>
        <p:spPr>
          <a:xfrm>
            <a:off x="12349346" y="272269"/>
            <a:ext cx="1562100" cy="127635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2CAB896B-5803-4F8E-9673-79DD7FA1F2CC}"/>
              </a:ext>
            </a:extLst>
          </p:cNvPr>
          <p:cNvPicPr>
            <a:picLocks noChangeAspect="1"/>
          </p:cNvPicPr>
          <p:nvPr/>
        </p:nvPicPr>
        <p:blipFill>
          <a:blip r:embed="rId4"/>
          <a:stretch>
            <a:fillRect/>
          </a:stretch>
        </p:blipFill>
        <p:spPr>
          <a:xfrm>
            <a:off x="1050504" y="1323884"/>
            <a:ext cx="13271034" cy="4067116"/>
          </a:xfrm>
          <a:prstGeom prst="rect">
            <a:avLst/>
          </a:prstGeom>
        </p:spPr>
      </p:pic>
      <p:pic>
        <p:nvPicPr>
          <p:cNvPr id="28" name="Picture 27">
            <a:extLst>
              <a:ext uri="{FF2B5EF4-FFF2-40B4-BE49-F238E27FC236}">
                <a16:creationId xmlns:a16="http://schemas.microsoft.com/office/drawing/2014/main" id="{11EAF066-BDF7-4761-8997-AFD428A181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6568" y="4114800"/>
            <a:ext cx="560659" cy="560659"/>
          </a:xfrm>
          <a:prstGeom prst="rect">
            <a:avLst/>
          </a:prstGeom>
        </p:spPr>
      </p:pic>
      <p:sp>
        <p:nvSpPr>
          <p:cNvPr id="39" name="TextBox 38">
            <a:extLst>
              <a:ext uri="{FF2B5EF4-FFF2-40B4-BE49-F238E27FC236}">
                <a16:creationId xmlns:a16="http://schemas.microsoft.com/office/drawing/2014/main" id="{DCFDE326-DC31-4739-BDC2-5EE27477AE49}"/>
              </a:ext>
            </a:extLst>
          </p:cNvPr>
          <p:cNvSpPr txBox="1"/>
          <p:nvPr/>
        </p:nvSpPr>
        <p:spPr>
          <a:xfrm>
            <a:off x="6739136" y="5405159"/>
            <a:ext cx="2670574"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Cliccare su </a:t>
            </a:r>
            <a:r>
              <a:rPr lang="it-IT" b="1" dirty="0"/>
              <a:t>«Gestione graduatorie»</a:t>
            </a:r>
            <a:r>
              <a:rPr lang="it-IT" dirty="0"/>
              <a:t> per accedere alla funzione in oggetto</a:t>
            </a:r>
          </a:p>
        </p:txBody>
      </p:sp>
      <p:sp>
        <p:nvSpPr>
          <p:cNvPr id="40" name="Freeform 19">
            <a:extLst>
              <a:ext uri="{FF2B5EF4-FFF2-40B4-BE49-F238E27FC236}">
                <a16:creationId xmlns:a16="http://schemas.microsoft.com/office/drawing/2014/main" id="{3A54E24D-0543-4DF5-B0C5-BA8503AAAA01}"/>
              </a:ext>
            </a:extLst>
          </p:cNvPr>
          <p:cNvSpPr>
            <a:spLocks noChangeAspect="1" noEditPoints="1"/>
          </p:cNvSpPr>
          <p:nvPr/>
        </p:nvSpPr>
        <p:spPr bwMode="auto">
          <a:xfrm rot="20388790">
            <a:off x="4454844" y="3856965"/>
            <a:ext cx="2963151" cy="1498450"/>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dirty="0">
              <a:solidFill>
                <a:prstClr val="black"/>
              </a:solidFill>
            </a:endParaRPr>
          </a:p>
        </p:txBody>
      </p:sp>
    </p:spTree>
    <p:extLst>
      <p:ext uri="{BB962C8B-B14F-4D97-AF65-F5344CB8AC3E}">
        <p14:creationId xmlns:p14="http://schemas.microsoft.com/office/powerpoint/2010/main" val="110622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215470-DAEB-4ACF-B8E8-D1244679E575}"/>
              </a:ext>
            </a:extLst>
          </p:cNvPr>
          <p:cNvPicPr>
            <a:picLocks noChangeAspect="1"/>
          </p:cNvPicPr>
          <p:nvPr/>
        </p:nvPicPr>
        <p:blipFill>
          <a:blip r:embed="rId3"/>
          <a:stretch>
            <a:fillRect/>
          </a:stretch>
        </p:blipFill>
        <p:spPr>
          <a:xfrm>
            <a:off x="116869" y="1100801"/>
            <a:ext cx="11343789" cy="4683150"/>
          </a:xfrm>
          <a:prstGeom prst="rect">
            <a:avLst/>
          </a:prstGeom>
        </p:spPr>
      </p:pic>
      <p:sp>
        <p:nvSpPr>
          <p:cNvPr id="13" name="Freeform 19">
            <a:extLst>
              <a:ext uri="{FF2B5EF4-FFF2-40B4-BE49-F238E27FC236}">
                <a16:creationId xmlns:a16="http://schemas.microsoft.com/office/drawing/2014/main" id="{EB536B72-0FF4-47AC-ABAA-81DEABF2AD48}"/>
              </a:ext>
            </a:extLst>
          </p:cNvPr>
          <p:cNvSpPr>
            <a:spLocks noChangeAspect="1" noEditPoints="1"/>
          </p:cNvSpPr>
          <p:nvPr/>
        </p:nvSpPr>
        <p:spPr bwMode="auto">
          <a:xfrm rot="7860498" flipH="1">
            <a:off x="2726731" y="5757186"/>
            <a:ext cx="2530203" cy="1074498"/>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
        <p:nvSpPr>
          <p:cNvPr id="32" name="Freeform 19"/>
          <p:cNvSpPr>
            <a:spLocks noChangeAspect="1" noEditPoints="1"/>
          </p:cNvSpPr>
          <p:nvPr/>
        </p:nvSpPr>
        <p:spPr bwMode="auto">
          <a:xfrm rot="13440821" flipH="1">
            <a:off x="9534113" y="5053246"/>
            <a:ext cx="2024993" cy="922857"/>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
        <p:nvSpPr>
          <p:cNvPr id="31" name="Title 1"/>
          <p:cNvSpPr txBox="1">
            <a:spLocks/>
          </p:cNvSpPr>
          <p:nvPr/>
        </p:nvSpPr>
        <p:spPr>
          <a:xfrm>
            <a:off x="685800" y="362785"/>
            <a:ext cx="13258800" cy="666725"/>
          </a:xfrm>
          <a:prstGeom prst="rect">
            <a:avLst/>
          </a:prstGeom>
        </p:spPr>
        <p:txBody>
          <a:bodyPr vert="horz" lIns="0" tIns="0" rIns="0" bIns="0" rtlCol="0" anchor="t" anchorCtr="0">
            <a:normAutofit/>
          </a:bodyPr>
          <a:lstStyle>
            <a:defPPr>
              <a:defRPr lang="en-US"/>
            </a:defPPr>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en-US" dirty="0"/>
              <a:t>GESTIONE GRADUATORIE</a:t>
            </a:r>
            <a:endParaRPr lang="it-IT" dirty="0"/>
          </a:p>
          <a:p>
            <a:endParaRPr lang="it-IT" dirty="0"/>
          </a:p>
        </p:txBody>
      </p:sp>
      <p:sp>
        <p:nvSpPr>
          <p:cNvPr id="33" name="Rectangle 32">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AADF1B8-6DBD-43A1-82CE-17007189B498}"/>
              </a:ext>
            </a:extLst>
          </p:cNvPr>
          <p:cNvSpPr txBox="1"/>
          <p:nvPr/>
        </p:nvSpPr>
        <p:spPr>
          <a:xfrm>
            <a:off x="581200" y="6073787"/>
            <a:ext cx="2546585" cy="61555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Il sistema prospetta la lista dei profili</a:t>
            </a:r>
          </a:p>
        </p:txBody>
      </p:sp>
      <p:pic>
        <p:nvPicPr>
          <p:cNvPr id="11" name="Picture 10">
            <a:extLst>
              <a:ext uri="{FF2B5EF4-FFF2-40B4-BE49-F238E27FC236}">
                <a16:creationId xmlns:a16="http://schemas.microsoft.com/office/drawing/2014/main" id="{28F977B6-BE0E-4768-8D74-DDA54A0439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6110">
            <a:off x="9375605" y="4076720"/>
            <a:ext cx="560659" cy="560659"/>
          </a:xfrm>
          <a:prstGeom prst="rect">
            <a:avLst/>
          </a:prstGeom>
        </p:spPr>
      </p:pic>
      <p:pic>
        <p:nvPicPr>
          <p:cNvPr id="18" name="Picture 17">
            <a:extLst>
              <a:ext uri="{FF2B5EF4-FFF2-40B4-BE49-F238E27FC236}">
                <a16:creationId xmlns:a16="http://schemas.microsoft.com/office/drawing/2014/main" id="{C9A254F3-4408-4285-BF52-B2DEEED74AC9}"/>
              </a:ext>
            </a:extLst>
          </p:cNvPr>
          <p:cNvPicPr>
            <a:picLocks noChangeAspect="1"/>
          </p:cNvPicPr>
          <p:nvPr/>
        </p:nvPicPr>
        <p:blipFill>
          <a:blip r:embed="rId5"/>
          <a:stretch>
            <a:fillRect/>
          </a:stretch>
        </p:blipFill>
        <p:spPr>
          <a:xfrm>
            <a:off x="12382500" y="272269"/>
            <a:ext cx="1562100" cy="1276350"/>
          </a:xfrm>
          <a:prstGeom prst="rect">
            <a:avLst/>
          </a:prstGeom>
        </p:spPr>
      </p:pic>
      <p:sp>
        <p:nvSpPr>
          <p:cNvPr id="21" name="TextBox 20">
            <a:extLst>
              <a:ext uri="{FF2B5EF4-FFF2-40B4-BE49-F238E27FC236}">
                <a16:creationId xmlns:a16="http://schemas.microsoft.com/office/drawing/2014/main" id="{21554A27-B818-48FD-ADD9-093DE571D89F}"/>
              </a:ext>
            </a:extLst>
          </p:cNvPr>
          <p:cNvSpPr txBox="1"/>
          <p:nvPr/>
        </p:nvSpPr>
        <p:spPr>
          <a:xfrm rot="10800000" flipV="1">
            <a:off x="11669352" y="5335124"/>
            <a:ext cx="2546585" cy="147732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Cliccare su             in riferimento al profilo di interesse per effettuare  la</a:t>
            </a:r>
            <a:r>
              <a:rPr lang="it-IT" b="1" dirty="0"/>
              <a:t> «generazione della graduatoria provvisoria»</a:t>
            </a:r>
          </a:p>
          <a:p>
            <a:endParaRPr lang="it-IT" b="1" dirty="0"/>
          </a:p>
        </p:txBody>
      </p:sp>
      <p:pic>
        <p:nvPicPr>
          <p:cNvPr id="6" name="Picture 5">
            <a:extLst>
              <a:ext uri="{FF2B5EF4-FFF2-40B4-BE49-F238E27FC236}">
                <a16:creationId xmlns:a16="http://schemas.microsoft.com/office/drawing/2014/main" id="{DC87019E-8775-4307-B65F-2392C7571AD0}"/>
              </a:ext>
            </a:extLst>
          </p:cNvPr>
          <p:cNvPicPr>
            <a:picLocks noChangeAspect="1"/>
          </p:cNvPicPr>
          <p:nvPr/>
        </p:nvPicPr>
        <p:blipFill>
          <a:blip r:embed="rId6"/>
          <a:stretch>
            <a:fillRect/>
          </a:stretch>
        </p:blipFill>
        <p:spPr>
          <a:xfrm>
            <a:off x="13022098" y="5422960"/>
            <a:ext cx="447675" cy="247650"/>
          </a:xfrm>
          <a:prstGeom prst="rect">
            <a:avLst/>
          </a:prstGeom>
        </p:spPr>
      </p:pic>
      <p:sp>
        <p:nvSpPr>
          <p:cNvPr id="25" name="Rectangle 24">
            <a:extLst>
              <a:ext uri="{FF2B5EF4-FFF2-40B4-BE49-F238E27FC236}">
                <a16:creationId xmlns:a16="http://schemas.microsoft.com/office/drawing/2014/main" id="{59CDAF34-8BD1-4F00-B95F-5FD20B708352}"/>
              </a:ext>
            </a:extLst>
          </p:cNvPr>
          <p:cNvSpPr/>
          <p:nvPr/>
        </p:nvSpPr>
        <p:spPr>
          <a:xfrm>
            <a:off x="9335227" y="4004135"/>
            <a:ext cx="320708" cy="24765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Tree>
    <p:extLst>
      <p:ext uri="{BB962C8B-B14F-4D97-AF65-F5344CB8AC3E}">
        <p14:creationId xmlns:p14="http://schemas.microsoft.com/office/powerpoint/2010/main" val="13799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animBg="1"/>
      <p:bldP spid="10" grpId="0" animBg="1"/>
      <p:bldP spid="21" grpId="0" animBg="1"/>
      <p:bldP spid="25" grpId="0" animBg="1"/>
    </p:bldLst>
  </p:timing>
</p:sld>
</file>

<file path=ppt/theme/theme1.xml><?xml version="1.0" encoding="utf-8"?>
<a:theme xmlns:a="http://schemas.openxmlformats.org/drawingml/2006/main" name="DXC">
  <a:themeElements>
    <a:clrScheme name="DXC">
      <a:dk1>
        <a:srgbClr val="000000"/>
      </a:dk1>
      <a:lt1>
        <a:srgbClr val="FFFFFF"/>
      </a:lt1>
      <a:dk2>
        <a:srgbClr val="000000"/>
      </a:dk2>
      <a:lt2>
        <a:srgbClr val="FFFFFF"/>
      </a:lt2>
      <a:accent1>
        <a:srgbClr val="000000"/>
      </a:accent1>
      <a:accent2>
        <a:srgbClr val="666666"/>
      </a:accent2>
      <a:accent3>
        <a:srgbClr val="FFED00"/>
      </a:accent3>
      <a:accent4>
        <a:srgbClr val="64FF00"/>
      </a:accent4>
      <a:accent5>
        <a:srgbClr val="00C9FF"/>
      </a:accent5>
      <a:accent6>
        <a:srgbClr val="D9D9D9"/>
      </a:accent6>
      <a:hlink>
        <a:srgbClr val="000000"/>
      </a:hlink>
      <a:folHlink>
        <a:srgbClr val="666666"/>
      </a:folHlink>
    </a:clrScheme>
    <a:fontScheme name="DXC">
      <a:majorFont>
        <a:latin typeface="Arial"/>
        <a:ea typeface=""/>
        <a:cs typeface=""/>
      </a:majorFont>
      <a:minorFont>
        <a:latin typeface="Arial"/>
        <a:ea typeface=""/>
        <a:cs typeface=""/>
      </a:minorFont>
    </a:fontScheme>
    <a:fmtScheme name="DXC">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style>
        <a:lnRef idx="0">
          <a:schemeClr val="accent1"/>
        </a:lnRef>
        <a:fillRef idx="1">
          <a:schemeClr val="accent1"/>
        </a:fillRef>
        <a:effectRef idx="0">
          <a:schemeClr val="accent1"/>
        </a:effectRef>
        <a:fontRef idx="minor">
          <a:schemeClr val="lt1"/>
        </a:fontRef>
      </a:style>
    </a:spDef>
    <a:lnDef>
      <a:spPr>
        <a:ln w="6350" cap="sq"/>
      </a:spPr>
      <a:bodyPr/>
      <a:lstStyle/>
      <a:style>
        <a:lnRef idx="1">
          <a:schemeClr val="accent1"/>
        </a:lnRef>
        <a:fillRef idx="0">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dxc_int_powerpoint_16x9_template" id="{0A550C65-A83E-C24C-B08F-DB19D25C59F5}" vid="{B712A4A5-3F4E-3D44-AEDC-22156EEF3D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92D905427697448EF3F39E9EE70FC6" ma:contentTypeVersion="13" ma:contentTypeDescription="Create a new document." ma:contentTypeScope="" ma:versionID="3bcfaebac0d1561b45647888e59c7618">
  <xsd:schema xmlns:xsd="http://www.w3.org/2001/XMLSchema" xmlns:xs="http://www.w3.org/2001/XMLSchema" xmlns:p="http://schemas.microsoft.com/office/2006/metadata/properties" xmlns:ns3="331331fc-f92a-483d-a072-628c7348b98b" xmlns:ns4="5bfe4013-f98f-4239-9ad9-dcd6e4c86bf3" targetNamespace="http://schemas.microsoft.com/office/2006/metadata/properties" ma:root="true" ma:fieldsID="86e8388e7ae0054ed183d030fcf0d315" ns3:_="" ns4:_="">
    <xsd:import namespace="331331fc-f92a-483d-a072-628c7348b98b"/>
    <xsd:import namespace="5bfe4013-f98f-4239-9ad9-dcd6e4c86bf3"/>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331fc-f92a-483d-a072-628c7348b98b"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fe4013-f98f-4239-9ad9-dcd6e4c86b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47B764-2EE7-4BA6-8F80-7F2C615DE7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1331fc-f92a-483d-a072-628c7348b98b"/>
    <ds:schemaRef ds:uri="5bfe4013-f98f-4239-9ad9-dcd6e4c86b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B98356-B0A3-46A7-89B0-88B0EC243767}">
  <ds:schemaRefs>
    <ds:schemaRef ds:uri="http://schemas.microsoft.com/office/2006/documentManagement/types"/>
    <ds:schemaRef ds:uri="http://purl.org/dc/elements/1.1/"/>
    <ds:schemaRef ds:uri="5bfe4013-f98f-4239-9ad9-dcd6e4c86bf3"/>
    <ds:schemaRef ds:uri="http://purl.org/dc/terms/"/>
    <ds:schemaRef ds:uri="http://schemas.openxmlformats.org/package/2006/metadata/core-properties"/>
    <ds:schemaRef ds:uri="http://purl.org/dc/dcmitype/"/>
    <ds:schemaRef ds:uri="http://schemas.microsoft.com/office/infopath/2007/PartnerControls"/>
    <ds:schemaRef ds:uri="331331fc-f92a-483d-a072-628c7348b98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29AE99B-A9E2-4807-985E-676D48FEC7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41228</TotalTime>
  <Words>1440</Words>
  <Application>Microsoft Office PowerPoint</Application>
  <PresentationFormat>Personalizzato</PresentationFormat>
  <Paragraphs>173</Paragraphs>
  <Slides>32</Slides>
  <Notes>20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32</vt:i4>
      </vt:variant>
    </vt:vector>
  </HeadingPairs>
  <TitlesOfParts>
    <vt:vector size="38" baseType="lpstr">
      <vt:lpstr>Arial</vt:lpstr>
      <vt:lpstr>Calibri</vt:lpstr>
      <vt:lpstr>Titillium Web</vt:lpstr>
      <vt:lpstr>Monotype Corsiva</vt:lpstr>
      <vt:lpstr>Times New Roman</vt:lpstr>
      <vt:lpstr>DXC</vt:lpstr>
      <vt:lpstr>Presentazione standard di PowerPoint</vt:lpstr>
      <vt:lpstr>Presentazione standard di PowerPoint</vt:lpstr>
      <vt:lpstr>Monitoraggio stato avanzamento lavori</vt:lpstr>
      <vt:lpstr>Presentazione standard di PowerPoint</vt:lpstr>
      <vt:lpstr>Presentazione standard di PowerPoint</vt:lpstr>
      <vt:lpstr>Presentazione standard di PowerPoint</vt:lpstr>
      <vt:lpstr>Gestione graduatorie</vt:lpstr>
      <vt:lpstr>Presentazione standard di PowerPoint</vt:lpstr>
      <vt:lpstr>Presentazione standard di PowerPoint</vt:lpstr>
      <vt:lpstr>Presentazione standard di PowerPoint</vt:lpstr>
      <vt:lpstr>Presentazione standard di PowerPoint</vt:lpstr>
      <vt:lpstr>Presentazione standard di PowerPoint</vt:lpstr>
      <vt:lpstr>Visualizzazione ed esportazione graduatorie</vt:lpstr>
      <vt:lpstr>Presentazione standard di PowerPoint</vt:lpstr>
      <vt:lpstr>Presentazione standard di PowerPoint</vt:lpstr>
      <vt:lpstr>Rilevazione esame reclami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FINE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Sanna, Mirco</dc:creator>
  <cp:lastModifiedBy>Meraviglia Monia</cp:lastModifiedBy>
  <cp:revision>256</cp:revision>
  <cp:lastPrinted>2021-05-07T14:46:25Z</cp:lastPrinted>
  <dcterms:created xsi:type="dcterms:W3CDTF">2017-03-30T12:22:13Z</dcterms:created>
  <dcterms:modified xsi:type="dcterms:W3CDTF">2023-03-26T07:15:52Z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0x0101009692D905427697448EF3F39E9EE70FC6</vt:lpwstr>
  </property>
</Properties>
</file>